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4" r:id="rId2"/>
    <p:sldId id="274" r:id="rId3"/>
    <p:sldId id="283" r:id="rId4"/>
    <p:sldId id="281" r:id="rId5"/>
    <p:sldId id="285" r:id="rId6"/>
    <p:sldId id="282" r:id="rId7"/>
    <p:sldId id="279" r:id="rId8"/>
    <p:sldId id="287" r:id="rId9"/>
    <p:sldId id="288" r:id="rId10"/>
    <p:sldId id="286" r:id="rId11"/>
    <p:sldId id="284" r:id="rId12"/>
    <p:sldId id="280" r:id="rId13"/>
  </p:sldIdLst>
  <p:sldSz cx="9144000" cy="6858000" type="screen4x3"/>
  <p:notesSz cx="6797675" cy="9928225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9783"/>
    <a:srgbClr val="FFCC99"/>
    <a:srgbClr val="50AAE6"/>
    <a:srgbClr val="5A6EB4"/>
    <a:srgbClr val="A00078"/>
    <a:srgbClr val="A01E28"/>
    <a:srgbClr val="A08232"/>
    <a:srgbClr val="DCA01E"/>
    <a:srgbClr val="FA8214"/>
    <a:srgbClr val="82BE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1212" autoAdjust="0"/>
  </p:normalViewPr>
  <p:slideViewPr>
    <p:cSldViewPr>
      <p:cViewPr varScale="1">
        <p:scale>
          <a:sx n="66" d="100"/>
          <a:sy n="66" d="100"/>
        </p:scale>
        <p:origin x="1304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-3180" y="-96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image" Target="../media/image18.wmf"/><Relationship Id="rId1" Type="http://schemas.openxmlformats.org/officeDocument/2006/relationships/image" Target="../media/image17.wmf"/><Relationship Id="rId4" Type="http://schemas.openxmlformats.org/officeDocument/2006/relationships/image" Target="../media/image20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image" Target="../media/image22.wmf"/><Relationship Id="rId1" Type="http://schemas.openxmlformats.org/officeDocument/2006/relationships/image" Target="../media/image21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image" Target="../media/image25.wmf"/><Relationship Id="rId1" Type="http://schemas.openxmlformats.org/officeDocument/2006/relationships/image" Target="../media/image24.wmf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628574" y="508478"/>
            <a:ext cx="2734805" cy="303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44" tIns="46022" rIns="92044" bIns="46022" numCol="1" anchor="b" anchorCtr="0" compatLnSpc="1">
            <a:prstTxWarp prst="textNoShape">
              <a:avLst/>
            </a:prstTxWarp>
          </a:bodyPr>
          <a:lstStyle>
            <a:lvl1pPr algn="r">
              <a:defRPr sz="800"/>
            </a:lvl1pPr>
          </a:lstStyle>
          <a:p>
            <a:pPr>
              <a:defRPr/>
            </a:pPr>
            <a:r>
              <a:rPr lang="de-DE" dirty="0"/>
              <a:t>Prof. Dr. Max Mustermann | Musterfakultät</a:t>
            </a:r>
          </a:p>
        </p:txBody>
      </p:sp>
      <p:sp>
        <p:nvSpPr>
          <p:cNvPr id="47111" name="Text Box 7"/>
          <p:cNvSpPr txBox="1">
            <a:spLocks noChangeArrowheads="1"/>
          </p:cNvSpPr>
          <p:nvPr/>
        </p:nvSpPr>
        <p:spPr bwMode="auto">
          <a:xfrm>
            <a:off x="536576" y="9407683"/>
            <a:ext cx="3076262" cy="80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65000"/>
              </a:lnSpc>
              <a:spcBef>
                <a:spcPct val="50000"/>
              </a:spcBef>
              <a:defRPr/>
            </a:pPr>
            <a:r>
              <a:rPr lang="de-DE" altLang="de-DE" sz="800" dirty="0"/>
              <a:t>KIT – Die Forschungsuniversität in der Helmholtz-Gemeinschaft</a:t>
            </a:r>
          </a:p>
        </p:txBody>
      </p:sp>
      <p:pic>
        <p:nvPicPr>
          <p:cNvPr id="6148" name="Picture 11" descr="KIT-Logo-rgb_d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45" y="205116"/>
            <a:ext cx="999196" cy="505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49442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wmf>
</file>

<file path=ppt/media/image13.wmf>
</file>

<file path=ppt/media/image14.png>
</file>

<file path=ppt/media/image15.png>
</file>

<file path=ppt/media/image16.png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png>
</file>

<file path=ppt/media/image28.tiff>
</file>

<file path=ppt/media/image29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659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44" tIns="46022" rIns="92044" bIns="46022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3" y="1"/>
            <a:ext cx="2945659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44" tIns="46022" rIns="92044" bIns="46022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5988" y="744538"/>
            <a:ext cx="49657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5907"/>
            <a:ext cx="5438140" cy="4467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44" tIns="46022" rIns="92044" bIns="460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0091"/>
            <a:ext cx="2945659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44" tIns="46022" rIns="92044" bIns="46022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r>
              <a:rPr lang="de-DE" dirty="0"/>
              <a:t>Prof. Dr. Max Mustermann | Musterfakultät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3" y="9430091"/>
            <a:ext cx="2945659" cy="496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44" tIns="46022" rIns="92044" bIns="46022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4F67A72A-DB5D-4F56-8EC2-CA1C05C6F544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488943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II_rahmen_neu_tite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155"/>
            <a:ext cx="9144000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14"/>
          <p:cNvSpPr txBox="1">
            <a:spLocks noChangeArrowheads="1"/>
          </p:cNvSpPr>
          <p:nvPr/>
        </p:nvSpPr>
        <p:spPr bwMode="auto">
          <a:xfrm>
            <a:off x="396875" y="6597650"/>
            <a:ext cx="36703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800" dirty="0"/>
              <a:t>KIT – Die Forschungsuniversität in der Helmholtz-Gemeinschaft</a:t>
            </a:r>
          </a:p>
        </p:txBody>
      </p:sp>
      <p:sp>
        <p:nvSpPr>
          <p:cNvPr id="7" name="Text Box 21"/>
          <p:cNvSpPr txBox="1">
            <a:spLocks noChangeArrowheads="1"/>
          </p:cNvSpPr>
          <p:nvPr/>
        </p:nvSpPr>
        <p:spPr bwMode="auto">
          <a:xfrm>
            <a:off x="683568" y="3320178"/>
            <a:ext cx="453707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1600" dirty="0">
                <a:solidFill>
                  <a:schemeClr val="bg1"/>
                </a:solidFill>
              </a:rPr>
              <a:t>Sonderforschungsbereich</a:t>
            </a:r>
            <a:r>
              <a:rPr lang="de-DE" altLang="de-DE" sz="1600" baseline="0" dirty="0">
                <a:solidFill>
                  <a:schemeClr val="bg1"/>
                </a:solidFill>
              </a:rPr>
              <a:t> 1176</a:t>
            </a:r>
            <a:endParaRPr lang="de-DE" altLang="de-DE" sz="1600" dirty="0">
              <a:solidFill>
                <a:schemeClr val="bg1"/>
              </a:solidFill>
            </a:endParaRPr>
          </a:p>
        </p:txBody>
      </p:sp>
      <p:sp>
        <p:nvSpPr>
          <p:cNvPr id="8" name="Text Box 14"/>
          <p:cNvSpPr txBox="1">
            <a:spLocks noChangeArrowheads="1"/>
          </p:cNvSpPr>
          <p:nvPr/>
        </p:nvSpPr>
        <p:spPr bwMode="auto">
          <a:xfrm>
            <a:off x="7318375" y="6497638"/>
            <a:ext cx="17272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 dirty="0">
                <a:solidFill>
                  <a:schemeClr val="bg1"/>
                </a:solidFill>
              </a:rPr>
              <a:t>www.kit.edu</a:t>
            </a:r>
          </a:p>
        </p:txBody>
      </p:sp>
      <p:pic>
        <p:nvPicPr>
          <p:cNvPr id="9" name="Picture 11" descr="KIT-Logo-rgb_d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333375"/>
            <a:ext cx="1619250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rafik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4713" y="6381750"/>
            <a:ext cx="4699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272" y="333375"/>
            <a:ext cx="1639423" cy="576140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8" y="4112339"/>
            <a:ext cx="1619250" cy="1826751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01" r="4324" b="8000"/>
          <a:stretch/>
        </p:blipFill>
        <p:spPr>
          <a:xfrm>
            <a:off x="4067944" y="3220219"/>
            <a:ext cx="4545583" cy="44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78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 smtClean="0"/>
              <a:t>Prof. Manfred Wilhelm - MGK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4131666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59563" y="333375"/>
            <a:ext cx="2089150" cy="575945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0525" y="333375"/>
            <a:ext cx="6116638" cy="5759450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 smtClean="0"/>
              <a:t>Prof. Manfred Wilhelm - MGK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226547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 dirty="0"/>
              <a:t>Prof. Manfred Wilhelm - MGK</a:t>
            </a:r>
          </a:p>
        </p:txBody>
      </p:sp>
    </p:spTree>
    <p:extLst>
      <p:ext uri="{BB962C8B-B14F-4D97-AF65-F5344CB8AC3E}">
        <p14:creationId xmlns:p14="http://schemas.microsoft.com/office/powerpoint/2010/main" val="200754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 smtClean="0"/>
              <a:t>Prof. Manfred Wilhelm - MGK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6656602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2113" y="1198563"/>
            <a:ext cx="4102100" cy="4894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198563"/>
            <a:ext cx="4102100" cy="4894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 smtClean="0"/>
              <a:t>Prof. Manfred Wilhelm - MGK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333000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 smtClean="0"/>
              <a:t>Prof. Manfred Wilhelm - MGK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4948474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 smtClean="0"/>
              <a:t>Prof. Manfred Wilhelm - MGK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826687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 smtClean="0"/>
              <a:t>Prof. Manfred Wilhelm - MGK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853031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 smtClean="0"/>
              <a:t>Prof. Manfred Wilhelm - MGK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474151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de-DE" smtClean="0"/>
              <a:t>Prof. Manfred Wilhelm - MGK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49781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II_rahmen_neu_folg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0525" y="333375"/>
            <a:ext cx="6911975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Folientitel durch klicken hinzufügen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2113" y="1198563"/>
            <a:ext cx="8356600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Karlsruhe Institute of Technology (KIT).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1029" name="Text Box 10"/>
          <p:cNvSpPr txBox="1">
            <a:spLocks noChangeArrowheads="1"/>
          </p:cNvSpPr>
          <p:nvPr/>
        </p:nvSpPr>
        <p:spPr bwMode="auto">
          <a:xfrm>
            <a:off x="6011863" y="6453188"/>
            <a:ext cx="2736850" cy="36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r>
              <a:rPr lang="de-DE" altLang="de-DE" sz="900" dirty="0"/>
              <a:t>SFB 1176</a:t>
            </a:r>
          </a:p>
        </p:txBody>
      </p:sp>
      <p:sp>
        <p:nvSpPr>
          <p:cNvPr id="1030" name="Text Box 11"/>
          <p:cNvSpPr txBox="1">
            <a:spLocks noChangeArrowheads="1"/>
          </p:cNvSpPr>
          <p:nvPr/>
        </p:nvSpPr>
        <p:spPr bwMode="auto">
          <a:xfrm>
            <a:off x="250825" y="6445250"/>
            <a:ext cx="3254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C9A3BCB7-53F7-4CEB-A9D8-3986DC682D22}" type="slidenum">
              <a:rPr lang="de-DE" altLang="de-DE" sz="900" b="1" smtClean="0"/>
              <a:pPr eaLnBrk="1" hangingPunct="1">
                <a:spcBef>
                  <a:spcPct val="50000"/>
                </a:spcBef>
                <a:defRPr/>
              </a:pPr>
              <a:t>‹Nr.›</a:t>
            </a:fld>
            <a:endParaRPr lang="de-DE" altLang="de-DE" sz="900" b="1" dirty="0"/>
          </a:p>
        </p:txBody>
      </p:sp>
      <p:pic>
        <p:nvPicPr>
          <p:cNvPr id="1031" name="Picture 13" descr="KIT-Logo-rgb_de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625" y="333375"/>
            <a:ext cx="10763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11"/>
          <p:cNvSpPr>
            <a:spLocks noChangeArrowheads="1"/>
          </p:cNvSpPr>
          <p:nvPr/>
        </p:nvSpPr>
        <p:spPr bwMode="auto">
          <a:xfrm>
            <a:off x="612775" y="6445250"/>
            <a:ext cx="863600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fld id="{3502721D-4FB2-44E6-8ECB-01285A512724}" type="datetime1">
              <a:rPr lang="de-DE" altLang="de-DE" sz="900" smtClean="0"/>
              <a:pPr eaLnBrk="1" hangingPunct="1">
                <a:defRPr/>
              </a:pPr>
              <a:t>17.05.2017</a:t>
            </a:fld>
            <a:endParaRPr lang="de-DE" altLang="de-DE" sz="900" dirty="0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701800" y="6445250"/>
            <a:ext cx="4248150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/>
            </a:lvl1pPr>
          </a:lstStyle>
          <a:p>
            <a:pPr>
              <a:defRPr/>
            </a:pPr>
            <a:r>
              <a:rPr lang="de-DE" altLang="de-DE" smtClean="0"/>
              <a:t>Prof. Manfred Wilhelm - MGK</a:t>
            </a:r>
            <a:endParaRPr lang="de-DE" alt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314325" indent="-314325" algn="l" rtl="0" eaLnBrk="1" fontAlgn="base" hangingPunct="1">
        <a:spcBef>
          <a:spcPct val="20000"/>
        </a:spcBef>
        <a:spcAft>
          <a:spcPct val="0"/>
        </a:spcAft>
        <a:buBlip>
          <a:blip r:embed="rId15"/>
        </a:buBlip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90575" indent="-314325" algn="l" rtl="0" eaLnBrk="1" fontAlgn="base" hangingPunct="1">
        <a:spcBef>
          <a:spcPct val="20000"/>
        </a:spcBef>
        <a:spcAft>
          <a:spcPct val="0"/>
        </a:spcAft>
        <a:buBlip>
          <a:blip r:embed="rId16"/>
        </a:buBlip>
        <a:defRPr>
          <a:solidFill>
            <a:schemeClr val="tx1"/>
          </a:solidFill>
          <a:latin typeface="+mn-lt"/>
        </a:defRPr>
      </a:lvl2pPr>
      <a:lvl3pPr marL="1209675" indent="-276225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1600">
          <a:solidFill>
            <a:schemeClr val="tx1"/>
          </a:solidFill>
          <a:latin typeface="+mn-lt"/>
        </a:defRPr>
      </a:lvl3pPr>
      <a:lvl4pPr marL="1657350" indent="-276225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1600">
          <a:solidFill>
            <a:schemeClr val="tx1"/>
          </a:solidFill>
          <a:latin typeface="+mn-lt"/>
        </a:defRPr>
      </a:lvl4pPr>
      <a:lvl5pPr marL="2095500" indent="-276225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16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8"/>
        </a:buBlip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8"/>
        </a:buBlip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8"/>
        </a:buBlip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8"/>
        </a:buBlip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12" Type="http://schemas.openxmlformats.org/officeDocument/2006/relationships/image" Target="../media/image13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png"/><Relationship Id="rId11" Type="http://schemas.openxmlformats.org/officeDocument/2006/relationships/oleObject" Target="../embeddings/oleObject2.bin"/><Relationship Id="rId5" Type="http://schemas.openxmlformats.org/officeDocument/2006/relationships/image" Target="../media/image5.png"/><Relationship Id="rId10" Type="http://schemas.openxmlformats.org/officeDocument/2006/relationships/image" Target="../media/image12.wmf"/><Relationship Id="rId4" Type="http://schemas.openxmlformats.org/officeDocument/2006/relationships/image" Target="../media/image4.png"/><Relationship Id="rId9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wmf"/><Relationship Id="rId13" Type="http://schemas.openxmlformats.org/officeDocument/2006/relationships/oleObject" Target="../embeddings/oleObject6.bin"/><Relationship Id="rId3" Type="http://schemas.openxmlformats.org/officeDocument/2006/relationships/image" Target="../media/image3.png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9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png"/><Relationship Id="rId11" Type="http://schemas.openxmlformats.org/officeDocument/2006/relationships/oleObject" Target="../embeddings/oleObject5.bin"/><Relationship Id="rId5" Type="http://schemas.openxmlformats.org/officeDocument/2006/relationships/image" Target="../media/image5.png"/><Relationship Id="rId10" Type="http://schemas.openxmlformats.org/officeDocument/2006/relationships/image" Target="../media/image18.wmf"/><Relationship Id="rId4" Type="http://schemas.openxmlformats.org/officeDocument/2006/relationships/image" Target="../media/image4.png"/><Relationship Id="rId9" Type="http://schemas.openxmlformats.org/officeDocument/2006/relationships/oleObject" Target="../embeddings/oleObject4.bin"/><Relationship Id="rId14" Type="http://schemas.openxmlformats.org/officeDocument/2006/relationships/image" Target="../media/image20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wmf"/><Relationship Id="rId3" Type="http://schemas.openxmlformats.org/officeDocument/2006/relationships/image" Target="../media/image3.png"/><Relationship Id="rId7" Type="http://schemas.openxmlformats.org/officeDocument/2006/relationships/oleObject" Target="../embeddings/oleObject7.bin"/><Relationship Id="rId12" Type="http://schemas.openxmlformats.org/officeDocument/2006/relationships/image" Target="../media/image23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png"/><Relationship Id="rId11" Type="http://schemas.openxmlformats.org/officeDocument/2006/relationships/oleObject" Target="../embeddings/oleObject9.bin"/><Relationship Id="rId5" Type="http://schemas.openxmlformats.org/officeDocument/2006/relationships/image" Target="../media/image5.png"/><Relationship Id="rId10" Type="http://schemas.openxmlformats.org/officeDocument/2006/relationships/image" Target="../media/image22.wmf"/><Relationship Id="rId4" Type="http://schemas.openxmlformats.org/officeDocument/2006/relationships/image" Target="../media/image4.png"/><Relationship Id="rId9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wmf"/><Relationship Id="rId3" Type="http://schemas.openxmlformats.org/officeDocument/2006/relationships/image" Target="../media/image3.png"/><Relationship Id="rId7" Type="http://schemas.openxmlformats.org/officeDocument/2006/relationships/oleObject" Target="../embeddings/oleObject10.bin"/><Relationship Id="rId12" Type="http://schemas.openxmlformats.org/officeDocument/2006/relationships/image" Target="../media/image2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6.png"/><Relationship Id="rId11" Type="http://schemas.openxmlformats.org/officeDocument/2006/relationships/oleObject" Target="../embeddings/oleObject12.bin"/><Relationship Id="rId5" Type="http://schemas.openxmlformats.org/officeDocument/2006/relationships/image" Target="../media/image5.png"/><Relationship Id="rId10" Type="http://schemas.openxmlformats.org/officeDocument/2006/relationships/image" Target="../media/image25.wmf"/><Relationship Id="rId4" Type="http://schemas.openxmlformats.org/officeDocument/2006/relationships/image" Target="../media/image4.png"/><Relationship Id="rId9" Type="http://schemas.openxmlformats.org/officeDocument/2006/relationships/oleObject" Target="../embeddings/oleObject1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377826" y="1556147"/>
            <a:ext cx="8389937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de-DE" sz="2400" b="1" dirty="0" smtClean="0">
                <a:solidFill>
                  <a:schemeClr val="tx2"/>
                </a:solidFill>
              </a:rPr>
              <a:t>Project </a:t>
            </a:r>
            <a:r>
              <a:rPr lang="en-US" altLang="de-DE" sz="2400" b="1" dirty="0" smtClean="0"/>
              <a:t>Q5</a:t>
            </a:r>
            <a:r>
              <a:rPr lang="en-US" altLang="de-DE" sz="2400" b="1" dirty="0" smtClean="0">
                <a:solidFill>
                  <a:schemeClr val="tx2"/>
                </a:solidFill>
              </a:rPr>
              <a:t/>
            </a:r>
            <a:br>
              <a:rPr lang="en-US" altLang="de-DE" sz="2400" b="1" dirty="0" smtClean="0">
                <a:solidFill>
                  <a:schemeClr val="tx2"/>
                </a:solidFill>
              </a:rPr>
            </a:br>
            <a:r>
              <a:rPr lang="en-US" altLang="de-DE" sz="2400" b="1" dirty="0" smtClean="0">
                <a:solidFill>
                  <a:schemeClr val="tx2"/>
                </a:solidFill>
              </a:rPr>
              <a:t>Further development of TURBOMOLE</a:t>
            </a:r>
            <a:r>
              <a:rPr lang="de-DE" altLang="de-DE" sz="2400" b="1" dirty="0" smtClean="0">
                <a:solidFill>
                  <a:schemeClr val="tx2"/>
                </a:solidFill>
              </a:rPr>
              <a:t>´</a:t>
            </a:r>
            <a:r>
              <a:rPr lang="en-US" altLang="de-DE" sz="2400" b="1" dirty="0" smtClean="0">
                <a:solidFill>
                  <a:schemeClr val="tx2"/>
                </a:solidFill>
              </a:rPr>
              <a:t>s NMR module – improved efficiency and enhanced functionality</a:t>
            </a:r>
            <a:endParaRPr lang="en-US" altLang="de-DE" sz="2400" b="1" dirty="0">
              <a:solidFill>
                <a:schemeClr val="tx2"/>
              </a:solidFill>
            </a:endParaRPr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396875" y="2376239"/>
            <a:ext cx="8370888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Blip>
                <a:blip r:embed="rId2"/>
              </a:buBlip>
              <a:defRPr sz="2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Blip>
                <a:blip r:embed="rId3"/>
              </a:buBlip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Blip>
                <a:blip r:embed="rId4"/>
              </a:buBlip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Blip>
                <a:blip r:embed="rId4"/>
              </a:buBlip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Blip>
                <a:blip r:embed="rId4"/>
              </a:buBlip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de-DE" altLang="de-DE" sz="1800" b="1" dirty="0">
              <a:solidFill>
                <a:srgbClr val="000000"/>
              </a:solidFill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de-DE" altLang="de-DE" sz="1800" b="1" dirty="0" smtClean="0">
                <a:solidFill>
                  <a:srgbClr val="000000"/>
                </a:solidFill>
              </a:rPr>
              <a:t>Workshop Annweiler/Trifels 29.03. - 31.03.2017</a:t>
            </a:r>
            <a:endParaRPr lang="de-DE" altLang="de-DE" sz="1800" b="1" dirty="0">
              <a:solidFill>
                <a:srgbClr val="000000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2339752" y="4077072"/>
            <a:ext cx="186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Kevin Reiter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el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800122"/>
              </p:ext>
            </p:extLst>
          </p:nvPr>
        </p:nvGraphicFramePr>
        <p:xfrm>
          <a:off x="683568" y="3959767"/>
          <a:ext cx="7560840" cy="22250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2833551855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11733658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128301704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236383807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37833282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CPU time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8670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total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 dirty="0" smtClean="0"/>
                        <a:t>speedup</a:t>
                      </a:r>
                      <a:endParaRPr lang="en-US" noProof="0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 dirty="0" smtClean="0"/>
                        <a:t>2e</a:t>
                      </a:r>
                      <a:r>
                        <a:rPr lang="en-US" baseline="30000" noProof="0" dirty="0" smtClean="0"/>
                        <a:t>-</a:t>
                      </a:r>
                      <a:r>
                        <a:rPr lang="en-US" noProof="0" dirty="0" smtClean="0"/>
                        <a:t> coulomb part</a:t>
                      </a:r>
                      <a:endParaRPr lang="en-US" noProof="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 dirty="0" smtClean="0"/>
                        <a:t>speedup</a:t>
                      </a:r>
                      <a:endParaRPr lang="en-US" noProof="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074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 smtClean="0"/>
                        <a:t>Energy</a:t>
                      </a:r>
                      <a:endParaRPr lang="en-US" noProof="0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42min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909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NMR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5h43min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5h16min</a:t>
                      </a:r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292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NMR (RI-J)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57min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6.0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28min</a:t>
                      </a:r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11.1</a:t>
                      </a:r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2851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NMR (MARI-J)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33min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10.4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5min</a:t>
                      </a:r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57.9</a:t>
                      </a:r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2762715"/>
                  </a:ext>
                </a:extLst>
              </a:tr>
            </a:tbl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0525" y="332656"/>
            <a:ext cx="8265445" cy="561975"/>
          </a:xfrm>
        </p:spPr>
        <p:txBody>
          <a:bodyPr/>
          <a:lstStyle/>
          <a:p>
            <a:r>
              <a:rPr lang="de-DE" dirty="0"/>
              <a:t>Q5-B: </a:t>
            </a:r>
            <a:r>
              <a:rPr lang="en-US" dirty="0" smtClean="0"/>
              <a:t>efficiency (PB3): application </a:t>
            </a:r>
            <a:r>
              <a:rPr lang="de-DE" dirty="0" smtClean="0"/>
              <a:t>I 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827584" y="3626440"/>
            <a:ext cx="3121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Bild von mittelfettem Molekül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967" y="3110558"/>
            <a:ext cx="4320766" cy="791547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967" y="2087462"/>
            <a:ext cx="4403018" cy="874148"/>
          </a:xfrm>
          <a:prstGeom prst="rect">
            <a:avLst/>
          </a:prstGeom>
        </p:spPr>
      </p:pic>
      <p:sp>
        <p:nvSpPr>
          <p:cNvPr id="17" name="Textfeld 16"/>
          <p:cNvSpPr txBox="1"/>
          <p:nvPr/>
        </p:nvSpPr>
        <p:spPr>
          <a:xfrm>
            <a:off x="683568" y="3040380"/>
            <a:ext cx="3100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</a:t>
            </a:r>
            <a:r>
              <a:rPr lang="de-DE" baseline="-25000" dirty="0" smtClean="0"/>
              <a:t>94</a:t>
            </a:r>
            <a:r>
              <a:rPr lang="de-DE" dirty="0" smtClean="0"/>
              <a:t>H</a:t>
            </a:r>
            <a:r>
              <a:rPr lang="de-DE" baseline="-25000" dirty="0" smtClean="0"/>
              <a:t>174</a:t>
            </a:r>
            <a:r>
              <a:rPr lang="de-DE" dirty="0" smtClean="0"/>
              <a:t>O</a:t>
            </a:r>
            <a:r>
              <a:rPr lang="de-DE" baseline="-25000" dirty="0" smtClean="0"/>
              <a:t>12</a:t>
            </a:r>
            <a:r>
              <a:rPr lang="de-DE" dirty="0" smtClean="0"/>
              <a:t>N</a:t>
            </a:r>
            <a:r>
              <a:rPr lang="de-DE" baseline="-25000" dirty="0" smtClean="0"/>
              <a:t>4</a:t>
            </a:r>
            <a:r>
              <a:rPr lang="de-DE" dirty="0" smtClean="0"/>
              <a:t>S</a:t>
            </a:r>
            <a:r>
              <a:rPr lang="de-DE" baseline="-25000" dirty="0" smtClean="0"/>
              <a:t>3</a:t>
            </a:r>
            <a:r>
              <a:rPr lang="de-DE" baseline="30000" dirty="0" smtClean="0"/>
              <a:t>  </a:t>
            </a:r>
            <a:r>
              <a:rPr lang="de-DE" dirty="0" smtClean="0"/>
              <a:t>(</a:t>
            </a:r>
            <a:r>
              <a:rPr lang="en-US" dirty="0" smtClean="0"/>
              <a:t>287 atoms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18" name="Rechteck 17"/>
          <p:cNvSpPr/>
          <p:nvPr/>
        </p:nvSpPr>
        <p:spPr>
          <a:xfrm>
            <a:off x="683568" y="2492896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Method: PBE/def2-TZVP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05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0525" y="332656"/>
            <a:ext cx="8265445" cy="561975"/>
          </a:xfrm>
        </p:spPr>
        <p:txBody>
          <a:bodyPr/>
          <a:lstStyle/>
          <a:p>
            <a:r>
              <a:rPr lang="de-DE" dirty="0"/>
              <a:t>Q5-B: </a:t>
            </a:r>
            <a:r>
              <a:rPr lang="en-US" dirty="0" smtClean="0"/>
              <a:t>efficiency (PB3): application </a:t>
            </a:r>
            <a:r>
              <a:rPr lang="de-DE" dirty="0" smtClean="0"/>
              <a:t>II 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683568" y="3040380"/>
            <a:ext cx="403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[C</a:t>
            </a:r>
            <a:r>
              <a:rPr lang="de-DE" baseline="-25000" dirty="0" smtClean="0"/>
              <a:t>304</a:t>
            </a:r>
            <a:r>
              <a:rPr lang="de-DE" dirty="0" smtClean="0"/>
              <a:t>H</a:t>
            </a:r>
            <a:r>
              <a:rPr lang="de-DE" baseline="-25000" dirty="0" smtClean="0"/>
              <a:t>346</a:t>
            </a:r>
            <a:r>
              <a:rPr lang="de-DE" dirty="0" smtClean="0"/>
              <a:t>O</a:t>
            </a:r>
            <a:r>
              <a:rPr lang="de-DE" baseline="-25000" dirty="0" smtClean="0"/>
              <a:t>220</a:t>
            </a:r>
            <a:r>
              <a:rPr lang="de-DE" dirty="0" smtClean="0"/>
              <a:t>N</a:t>
            </a:r>
            <a:r>
              <a:rPr lang="de-DE" baseline="-25000" dirty="0" smtClean="0"/>
              <a:t>118</a:t>
            </a:r>
            <a:r>
              <a:rPr lang="de-DE" dirty="0" smtClean="0"/>
              <a:t>P</a:t>
            </a:r>
            <a:r>
              <a:rPr lang="de-DE" baseline="-25000" dirty="0" smtClean="0"/>
              <a:t>30</a:t>
            </a:r>
            <a:r>
              <a:rPr lang="de-DE" dirty="0" smtClean="0"/>
              <a:t>]</a:t>
            </a:r>
            <a:r>
              <a:rPr lang="de-DE" baseline="30000" dirty="0" smtClean="0"/>
              <a:t>30-   </a:t>
            </a:r>
            <a:r>
              <a:rPr lang="de-DE" dirty="0" smtClean="0"/>
              <a:t>(1018 </a:t>
            </a:r>
            <a:r>
              <a:rPr lang="en-US" dirty="0" smtClean="0"/>
              <a:t>atoms</a:t>
            </a:r>
            <a:r>
              <a:rPr lang="de-DE" dirty="0" smtClean="0"/>
              <a:t>)</a:t>
            </a:r>
            <a:endParaRPr lang="de-DE" dirty="0"/>
          </a:p>
        </p:txBody>
      </p:sp>
      <p:graphicFrame>
        <p:nvGraphicFramePr>
          <p:cNvPr id="10" name="Tabel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082711"/>
              </p:ext>
            </p:extLst>
          </p:nvPr>
        </p:nvGraphicFramePr>
        <p:xfrm>
          <a:off x="683568" y="3959767"/>
          <a:ext cx="7560840" cy="22250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2833551855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11733658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128301704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236383807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37833282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/>
                          </a:solidFill>
                        </a:rPr>
                        <a:t>CPU time</a:t>
                      </a: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8670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total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 dirty="0" smtClean="0"/>
                        <a:t>speedup</a:t>
                      </a:r>
                      <a:endParaRPr lang="en-US" noProof="0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 dirty="0" smtClean="0"/>
                        <a:t>2e</a:t>
                      </a:r>
                      <a:r>
                        <a:rPr lang="en-US" baseline="30000" noProof="0" dirty="0" smtClean="0"/>
                        <a:t>-</a:t>
                      </a:r>
                      <a:r>
                        <a:rPr lang="en-US" noProof="0" dirty="0" smtClean="0"/>
                        <a:t> coulomb part</a:t>
                      </a:r>
                      <a:endParaRPr lang="en-US" noProof="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 dirty="0" smtClean="0"/>
                        <a:t>speedup</a:t>
                      </a:r>
                      <a:endParaRPr lang="en-US" noProof="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074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 smtClean="0"/>
                        <a:t>Energy</a:t>
                      </a:r>
                      <a:endParaRPr lang="en-US" noProof="0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9h 52min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909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NMR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43h 11min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36h 9min</a:t>
                      </a:r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292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NMR (RI-J)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14h 53 min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2.9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7h 39min</a:t>
                      </a:r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4.7</a:t>
                      </a:r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2851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NMR (MARI-J)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7h 49min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5.5</a:t>
                      </a:r>
                      <a:endParaRPr lang="de-DE" dirty="0"/>
                    </a:p>
                  </a:txBody>
                  <a:tcPr>
                    <a:solidFill>
                      <a:schemeClr val="accent3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36 min</a:t>
                      </a:r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61.0</a:t>
                      </a:r>
                      <a:endParaRPr lang="de-DE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2762715"/>
                  </a:ext>
                </a:extLst>
              </a:tr>
            </a:tbl>
          </a:graphicData>
        </a:graphic>
      </p:graphicFrame>
      <p:pic>
        <p:nvPicPr>
          <p:cNvPr id="16" name="Grafik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908720"/>
            <a:ext cx="2180528" cy="3510650"/>
          </a:xfrm>
          <a:prstGeom prst="rect">
            <a:avLst/>
          </a:prstGeom>
        </p:spPr>
      </p:pic>
      <p:sp>
        <p:nvSpPr>
          <p:cNvPr id="4" name="Rechteck 3"/>
          <p:cNvSpPr/>
          <p:nvPr/>
        </p:nvSpPr>
        <p:spPr>
          <a:xfrm>
            <a:off x="683568" y="2492896"/>
            <a:ext cx="36856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Method: PBE/def2-SV(P)/COSMO</a:t>
            </a:r>
            <a:endParaRPr lang="en-US" dirty="0"/>
          </a:p>
        </p:txBody>
      </p:sp>
      <p:sp>
        <p:nvSpPr>
          <p:cNvPr id="11" name="Inhaltsplatzhalter 2"/>
          <p:cNvSpPr txBox="1">
            <a:spLocks/>
          </p:cNvSpPr>
          <p:nvPr/>
        </p:nvSpPr>
        <p:spPr bwMode="auto">
          <a:xfrm>
            <a:off x="494766" y="1197719"/>
            <a:ext cx="8356600" cy="1223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1432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057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>
                <a:solidFill>
                  <a:schemeClr val="tx1"/>
                </a:solidFill>
                <a:latin typeface="+mn-lt"/>
              </a:defRPr>
            </a:lvl2pPr>
            <a:lvl3pPr marL="120967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5735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9550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dirty="0" smtClean="0"/>
              <a:t>COSMO application for a highly </a:t>
            </a:r>
            <a:br>
              <a:rPr lang="en-US" dirty="0" smtClean="0"/>
            </a:br>
            <a:r>
              <a:rPr lang="en-US" dirty="0" smtClean="0"/>
              <a:t>negatively charged DNA sequence</a:t>
            </a:r>
            <a:endParaRPr 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3401870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0525" y="778793"/>
            <a:ext cx="8265445" cy="561975"/>
          </a:xfrm>
        </p:spPr>
        <p:txBody>
          <a:bodyPr/>
          <a:lstStyle/>
          <a:p>
            <a:r>
              <a:rPr lang="de-DE" dirty="0"/>
              <a:t>Q5-B </a:t>
            </a:r>
            <a:r>
              <a:rPr lang="en-US" altLang="de-DE" dirty="0" smtClean="0"/>
              <a:t>Further development of TURBOMOLE´s </a:t>
            </a:r>
            <a:br>
              <a:rPr lang="en-US" altLang="de-DE" dirty="0" smtClean="0"/>
            </a:br>
            <a:r>
              <a:rPr lang="en-US" altLang="de-DE" dirty="0" smtClean="0"/>
              <a:t>NMR module</a:t>
            </a:r>
            <a:r>
              <a:rPr lang="en-US" dirty="0" smtClean="0"/>
              <a:t>: outlook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Inhaltsplatzhalter 2"/>
          <p:cNvSpPr txBox="1">
            <a:spLocks/>
          </p:cNvSpPr>
          <p:nvPr/>
        </p:nvSpPr>
        <p:spPr bwMode="auto">
          <a:xfrm>
            <a:off x="392113" y="1628800"/>
            <a:ext cx="8356600" cy="4752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1432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057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>
                <a:solidFill>
                  <a:schemeClr val="tx1"/>
                </a:solidFill>
                <a:latin typeface="+mn-lt"/>
              </a:defRPr>
            </a:lvl2pPr>
            <a:lvl3pPr marL="120967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5735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9550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kern="0" dirty="0"/>
              <a:t>PB3: </a:t>
            </a:r>
            <a:r>
              <a:rPr lang="en-US" kern="0" dirty="0" smtClean="0"/>
              <a:t>efficiency:  RI-J + MARI-J approximation</a:t>
            </a:r>
          </a:p>
          <a:p>
            <a:pPr marL="0" indent="0">
              <a:buNone/>
            </a:pPr>
            <a:r>
              <a:rPr lang="en-US" kern="0" dirty="0" smtClean="0"/>
              <a:t>		     + linear-scaling DFT routines (+meta-GGA-functionals)</a:t>
            </a:r>
          </a:p>
          <a:p>
            <a:pPr marL="0" indent="0">
              <a:buNone/>
            </a:pPr>
            <a:r>
              <a:rPr lang="en-US" kern="0" dirty="0" smtClean="0"/>
              <a:t>		     + parallelization</a:t>
            </a:r>
          </a:p>
          <a:p>
            <a:pPr>
              <a:lnSpc>
                <a:spcPct val="200000"/>
              </a:lnSpc>
            </a:pPr>
            <a:r>
              <a:rPr lang="en-US" kern="0" dirty="0" smtClean="0">
                <a:solidFill>
                  <a:schemeClr val="bg2">
                    <a:lumMod val="75000"/>
                  </a:schemeClr>
                </a:solidFill>
              </a:rPr>
              <a:t>PB4: all electron relativistic (outlook at the 2nd period)</a:t>
            </a:r>
          </a:p>
          <a:p>
            <a:pPr>
              <a:lnSpc>
                <a:spcPct val="200000"/>
              </a:lnSpc>
            </a:pPr>
            <a:r>
              <a:rPr lang="en-US" kern="0" dirty="0" smtClean="0"/>
              <a:t>NMR-related cooperation?!</a:t>
            </a:r>
            <a:endParaRPr lang="en-US" kern="0" dirty="0"/>
          </a:p>
        </p:txBody>
      </p:sp>
      <p:sp>
        <p:nvSpPr>
          <p:cNvPr id="6" name="Halber Rahmen 5"/>
          <p:cNvSpPr/>
          <p:nvPr/>
        </p:nvSpPr>
        <p:spPr>
          <a:xfrm rot="3540000" flipH="1" flipV="1">
            <a:off x="6271956" y="1358800"/>
            <a:ext cx="180000" cy="540000"/>
          </a:xfrm>
          <a:prstGeom prst="half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234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4239" y="778611"/>
            <a:ext cx="8265445" cy="561975"/>
          </a:xfrm>
        </p:spPr>
        <p:txBody>
          <a:bodyPr/>
          <a:lstStyle/>
          <a:p>
            <a:r>
              <a:rPr lang="en-US" dirty="0" smtClean="0"/>
              <a:t>Q5-B </a:t>
            </a:r>
            <a:r>
              <a:rPr lang="en-US" altLang="de-DE" dirty="0" smtClean="0"/>
              <a:t>Further development of TURBOMOLE´s </a:t>
            </a:r>
            <a:br>
              <a:rPr lang="en-US" altLang="de-DE" dirty="0" smtClean="0"/>
            </a:br>
            <a:r>
              <a:rPr lang="en-US" altLang="de-DE" dirty="0" smtClean="0"/>
              <a:t>NMR module</a:t>
            </a:r>
            <a:r>
              <a:rPr lang="en-US" dirty="0" smtClean="0"/>
              <a:t>: status 03/201</a:t>
            </a:r>
            <a:r>
              <a:rPr lang="en-US" dirty="0" smtClean="0">
                <a:solidFill>
                  <a:srgbClr val="1B9783"/>
                </a:solidFill>
              </a:rPr>
              <a:t>6</a:t>
            </a:r>
            <a:endParaRPr lang="en-US" dirty="0">
              <a:solidFill>
                <a:srgbClr val="1B9783"/>
              </a:solidFill>
            </a:endParaRPr>
          </a:p>
        </p:txBody>
      </p:sp>
      <p:sp>
        <p:nvSpPr>
          <p:cNvPr id="5" name="Inhaltsplatzhalter 2"/>
          <p:cNvSpPr txBox="1">
            <a:spLocks/>
          </p:cNvSpPr>
          <p:nvPr/>
        </p:nvSpPr>
        <p:spPr bwMode="auto">
          <a:xfrm>
            <a:off x="392113" y="1628800"/>
            <a:ext cx="8356600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1432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057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>
                <a:solidFill>
                  <a:schemeClr val="tx1"/>
                </a:solidFill>
                <a:latin typeface="+mn-lt"/>
              </a:defRPr>
            </a:lvl2pPr>
            <a:lvl3pPr marL="120967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5735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9550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200000"/>
              </a:lnSpc>
            </a:pPr>
            <a:r>
              <a:rPr lang="de-DE" kern="0" dirty="0" smtClean="0"/>
              <a:t>PB1</a:t>
            </a:r>
            <a:r>
              <a:rPr lang="en-US" kern="0" dirty="0" smtClean="0"/>
              <a:t>: heavy elements (</a:t>
            </a:r>
            <a:r>
              <a:rPr lang="en-US" i="1" kern="0" dirty="0" smtClean="0"/>
              <a:t>Z</a:t>
            </a:r>
            <a:r>
              <a:rPr lang="en-US" kern="0" dirty="0" smtClean="0"/>
              <a:t>&gt;36): relativistic core potentials</a:t>
            </a:r>
          </a:p>
          <a:p>
            <a:pPr>
              <a:lnSpc>
                <a:spcPct val="200000"/>
              </a:lnSpc>
            </a:pPr>
            <a:r>
              <a:rPr lang="en-US" kern="0" dirty="0" smtClean="0"/>
              <a:t>PB1a: </a:t>
            </a:r>
            <a:r>
              <a:rPr lang="en-US" i="1" kern="0" dirty="0" smtClean="0"/>
              <a:t>Vibrational Circular Dichroism</a:t>
            </a:r>
            <a:r>
              <a:rPr lang="en-US" kern="0" dirty="0" smtClean="0"/>
              <a:t> (VCD) spectra</a:t>
            </a:r>
          </a:p>
          <a:p>
            <a:pPr>
              <a:lnSpc>
                <a:spcPct val="200000"/>
              </a:lnSpc>
            </a:pPr>
            <a:r>
              <a:rPr lang="en-US" kern="0" dirty="0" smtClean="0">
                <a:solidFill>
                  <a:schemeClr val="bg2">
                    <a:lumMod val="75000"/>
                  </a:schemeClr>
                </a:solidFill>
              </a:rPr>
              <a:t>PB2: environmental / solvent effects: COSMO-Model</a:t>
            </a:r>
          </a:p>
          <a:p>
            <a:pPr>
              <a:lnSpc>
                <a:spcPct val="200000"/>
              </a:lnSpc>
            </a:pPr>
            <a:r>
              <a:rPr lang="en-US" kern="0" dirty="0" smtClean="0">
                <a:solidFill>
                  <a:schemeClr val="bg2">
                    <a:lumMod val="75000"/>
                  </a:schemeClr>
                </a:solidFill>
              </a:rPr>
              <a:t>PB3: efficiency: RI-J approximation</a:t>
            </a:r>
          </a:p>
          <a:p>
            <a:pPr>
              <a:lnSpc>
                <a:spcPct val="200000"/>
              </a:lnSpc>
            </a:pPr>
            <a:r>
              <a:rPr lang="en-US" kern="0" dirty="0" smtClean="0">
                <a:solidFill>
                  <a:schemeClr val="bg2">
                    <a:lumMod val="75000"/>
                  </a:schemeClr>
                </a:solidFill>
              </a:rPr>
              <a:t>PB4: all electron relativistic (outlook at the 2nd period)</a:t>
            </a:r>
            <a:endParaRPr lang="en-US" kern="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" name="Halber Rahmen 5"/>
          <p:cNvSpPr/>
          <p:nvPr/>
        </p:nvSpPr>
        <p:spPr>
          <a:xfrm rot="3540000" flipH="1" flipV="1">
            <a:off x="7156539" y="1646650"/>
            <a:ext cx="180000" cy="540000"/>
          </a:xfrm>
          <a:prstGeom prst="half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Halber Rahmen 6"/>
          <p:cNvSpPr/>
          <p:nvPr/>
        </p:nvSpPr>
        <p:spPr>
          <a:xfrm rot="3540000" flipH="1" flipV="1">
            <a:off x="6776013" y="2294722"/>
            <a:ext cx="180000" cy="540000"/>
          </a:xfrm>
          <a:prstGeom prst="half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32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0525" y="778793"/>
            <a:ext cx="8265445" cy="561975"/>
          </a:xfrm>
        </p:spPr>
        <p:txBody>
          <a:bodyPr/>
          <a:lstStyle/>
          <a:p>
            <a:r>
              <a:rPr lang="en-US" dirty="0" smtClean="0"/>
              <a:t>Q5-B </a:t>
            </a:r>
            <a:r>
              <a:rPr lang="en-US" altLang="de-DE" dirty="0" smtClean="0"/>
              <a:t>Further development of TURBOMOLE´s </a:t>
            </a:r>
            <a:br>
              <a:rPr lang="en-US" altLang="de-DE" dirty="0" smtClean="0"/>
            </a:br>
            <a:r>
              <a:rPr lang="en-US" altLang="de-DE" dirty="0" smtClean="0"/>
              <a:t>NMR module</a:t>
            </a:r>
            <a:r>
              <a:rPr lang="en-US" dirty="0" smtClean="0"/>
              <a:t>: status 03/201</a:t>
            </a:r>
            <a:r>
              <a:rPr lang="en-US" dirty="0" smtClean="0">
                <a:solidFill>
                  <a:srgbClr val="FF0000"/>
                </a:solidFill>
              </a:rPr>
              <a:t>7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Inhaltsplatzhalter 2"/>
          <p:cNvSpPr txBox="1">
            <a:spLocks/>
          </p:cNvSpPr>
          <p:nvPr/>
        </p:nvSpPr>
        <p:spPr bwMode="auto">
          <a:xfrm>
            <a:off x="392113" y="1628800"/>
            <a:ext cx="8356600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1432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057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>
                <a:solidFill>
                  <a:schemeClr val="tx1"/>
                </a:solidFill>
                <a:latin typeface="+mn-lt"/>
              </a:defRPr>
            </a:lvl2pPr>
            <a:lvl3pPr marL="120967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5735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9550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200000"/>
              </a:lnSpc>
            </a:pPr>
            <a:r>
              <a:rPr lang="en-US" kern="0" dirty="0" smtClean="0"/>
              <a:t>PB1: heavy elements (</a:t>
            </a:r>
            <a:r>
              <a:rPr lang="en-US" i="1" kern="0" dirty="0" smtClean="0"/>
              <a:t>Z</a:t>
            </a:r>
            <a:r>
              <a:rPr lang="en-US" kern="0" dirty="0" smtClean="0"/>
              <a:t>&gt;36): relativistic core potentials</a:t>
            </a:r>
          </a:p>
          <a:p>
            <a:pPr>
              <a:lnSpc>
                <a:spcPct val="200000"/>
              </a:lnSpc>
            </a:pPr>
            <a:r>
              <a:rPr lang="en-US" kern="0" dirty="0" smtClean="0"/>
              <a:t>PB1a: </a:t>
            </a:r>
            <a:r>
              <a:rPr lang="en-US" i="1" kern="0" dirty="0" smtClean="0"/>
              <a:t>Vibrational Circular Dichroism</a:t>
            </a:r>
            <a:r>
              <a:rPr lang="en-US" kern="0" dirty="0" smtClean="0"/>
              <a:t> (VCD) spectra</a:t>
            </a:r>
          </a:p>
          <a:p>
            <a:pPr>
              <a:lnSpc>
                <a:spcPct val="150000"/>
              </a:lnSpc>
            </a:pPr>
            <a:r>
              <a:rPr lang="en-US" kern="0" dirty="0" smtClean="0"/>
              <a:t>PB2: environmental / solvent effects: COSMO-Model</a:t>
            </a:r>
            <a:br>
              <a:rPr lang="en-US" kern="0" dirty="0" smtClean="0"/>
            </a:br>
            <a:r>
              <a:rPr lang="en-US" kern="0" dirty="0" smtClean="0"/>
              <a:t>        + point charge model, + Gaussian smeared charge model</a:t>
            </a:r>
          </a:p>
          <a:p>
            <a:pPr>
              <a:lnSpc>
                <a:spcPct val="150000"/>
              </a:lnSpc>
            </a:pPr>
            <a:r>
              <a:rPr lang="en-US" kern="0" dirty="0" smtClean="0"/>
              <a:t>PB3: efficiency: RI-J approximation</a:t>
            </a:r>
            <a:br>
              <a:rPr lang="en-US" kern="0" dirty="0" smtClean="0"/>
            </a:br>
            <a:r>
              <a:rPr lang="en-US" kern="0" dirty="0" smtClean="0"/>
              <a:t>        + multipole-accelerated RI-J (MARI-J) approximation</a:t>
            </a:r>
          </a:p>
          <a:p>
            <a:pPr>
              <a:lnSpc>
                <a:spcPct val="200000"/>
              </a:lnSpc>
            </a:pPr>
            <a:r>
              <a:rPr lang="en-US" kern="0" dirty="0" smtClean="0">
                <a:solidFill>
                  <a:schemeClr val="bg2">
                    <a:lumMod val="75000"/>
                  </a:schemeClr>
                </a:solidFill>
              </a:rPr>
              <a:t>PB4: all electron relativistic (outlook at the 2nd period</a:t>
            </a:r>
            <a:r>
              <a:rPr lang="de-DE" kern="0" dirty="0" smtClean="0">
                <a:solidFill>
                  <a:schemeClr val="bg2">
                    <a:lumMod val="75000"/>
                  </a:schemeClr>
                </a:solidFill>
              </a:rPr>
              <a:t>)</a:t>
            </a:r>
            <a:endParaRPr lang="de-DE" kern="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" name="Halber Rahmen 5"/>
          <p:cNvSpPr/>
          <p:nvPr/>
        </p:nvSpPr>
        <p:spPr>
          <a:xfrm rot="3540000" flipH="1" flipV="1">
            <a:off x="7156539" y="1646650"/>
            <a:ext cx="180000" cy="540000"/>
          </a:xfrm>
          <a:prstGeom prst="half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Halber Rahmen 6"/>
          <p:cNvSpPr/>
          <p:nvPr/>
        </p:nvSpPr>
        <p:spPr>
          <a:xfrm rot="3540000" flipH="1" flipV="1">
            <a:off x="6776013" y="2294722"/>
            <a:ext cx="180000" cy="540000"/>
          </a:xfrm>
          <a:prstGeom prst="half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Halber Rahmen 7"/>
          <p:cNvSpPr/>
          <p:nvPr/>
        </p:nvSpPr>
        <p:spPr>
          <a:xfrm rot="3540000" flipH="1" flipV="1">
            <a:off x="6992036" y="2798959"/>
            <a:ext cx="180000" cy="540000"/>
          </a:xfrm>
          <a:prstGeom prst="halfFram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Halber Rahmen 8"/>
          <p:cNvSpPr/>
          <p:nvPr/>
        </p:nvSpPr>
        <p:spPr>
          <a:xfrm rot="3540000" flipH="1" flipV="1">
            <a:off x="4975812" y="3805930"/>
            <a:ext cx="180000" cy="540000"/>
          </a:xfrm>
          <a:prstGeom prst="halfFram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89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0525" y="332656"/>
            <a:ext cx="8265445" cy="561975"/>
          </a:xfrm>
        </p:spPr>
        <p:txBody>
          <a:bodyPr/>
          <a:lstStyle/>
          <a:p>
            <a:r>
              <a:rPr lang="en-US" dirty="0" smtClean="0"/>
              <a:t>Q5-B: environmental / solvent effects (PB2</a:t>
            </a:r>
            <a:r>
              <a:rPr lang="de-DE" dirty="0" smtClean="0"/>
              <a:t>)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94766" y="1197719"/>
            <a:ext cx="8356600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1432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057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>
                <a:solidFill>
                  <a:schemeClr val="tx1"/>
                </a:solidFill>
                <a:latin typeface="+mn-lt"/>
              </a:defRPr>
            </a:lvl2pPr>
            <a:lvl3pPr marL="120967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5735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9550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dirty="0" smtClean="0"/>
              <a:t/>
            </a:r>
            <a:br>
              <a:rPr lang="de-DE" dirty="0" smtClean="0"/>
            </a:br>
            <a:r>
              <a:rPr lang="en-US" b="1" dirty="0" smtClean="0"/>
              <a:t>CO</a:t>
            </a:r>
            <a:r>
              <a:rPr lang="en-US" dirty="0" smtClean="0"/>
              <a:t>nductor-like </a:t>
            </a:r>
            <a:r>
              <a:rPr lang="en-US" b="1" dirty="0" smtClean="0"/>
              <a:t>S</a:t>
            </a:r>
            <a:r>
              <a:rPr lang="en-US" dirty="0" smtClean="0"/>
              <a:t>creening </a:t>
            </a:r>
            <a:r>
              <a:rPr lang="en-US" b="1" dirty="0" smtClean="0"/>
              <a:t>Mo</a:t>
            </a:r>
            <a:r>
              <a:rPr lang="en-US" dirty="0" smtClean="0"/>
              <a:t>del (</a:t>
            </a:r>
            <a:r>
              <a:rPr lang="en-US" b="1" dirty="0" smtClean="0"/>
              <a:t>COSMO</a:t>
            </a:r>
            <a:r>
              <a:rPr lang="en-US" dirty="0" smtClean="0"/>
              <a:t>)</a:t>
            </a:r>
            <a:r>
              <a:rPr lang="de-DE" dirty="0" smtClean="0"/>
              <a:t>:</a:t>
            </a:r>
            <a:r>
              <a:rPr lang="de-DE" dirty="0"/>
              <a:t/>
            </a:r>
            <a:br>
              <a:rPr lang="de-DE" dirty="0"/>
            </a:br>
            <a:r>
              <a:rPr lang="de-DE" sz="700" dirty="0"/>
              <a:t> 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- </a:t>
            </a:r>
            <a:r>
              <a:rPr lang="en-US" dirty="0" smtClean="0"/>
              <a:t>continuum solvation model</a:t>
            </a:r>
            <a:br>
              <a:rPr lang="en-US" dirty="0" smtClean="0"/>
            </a:br>
            <a:r>
              <a:rPr lang="de-DE" sz="700" dirty="0"/>
              <a:t/>
            </a:r>
            <a:br>
              <a:rPr lang="de-DE" sz="700" dirty="0"/>
            </a:br>
            <a:r>
              <a:rPr lang="de-DE" dirty="0"/>
              <a:t>- </a:t>
            </a:r>
            <a:r>
              <a:rPr lang="en-US" dirty="0" smtClean="0"/>
              <a:t>solute forms cavity within the dielectric continuum of permittivity </a:t>
            </a:r>
            <a:r>
              <a:rPr lang="el-GR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de-DE" dirty="0"/>
              <a:t/>
            </a:r>
            <a:br>
              <a:rPr lang="de-DE" dirty="0"/>
            </a:br>
            <a:r>
              <a:rPr lang="de-DE" sz="700" dirty="0"/>
              <a:t/>
            </a:r>
            <a:br>
              <a:rPr lang="de-DE" sz="700" dirty="0"/>
            </a:br>
            <a:r>
              <a:rPr lang="de-DE" dirty="0"/>
              <a:t>- </a:t>
            </a:r>
            <a:r>
              <a:rPr lang="en-US" dirty="0" smtClean="0"/>
              <a:t>solute polarizes the dielectric medium 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  → </a:t>
            </a:r>
            <a:r>
              <a:rPr lang="en-US" dirty="0" smtClean="0"/>
              <a:t>response is described by generation of screening charges </a:t>
            </a:r>
            <a:br>
              <a:rPr lang="en-US" dirty="0" smtClean="0"/>
            </a:br>
            <a:r>
              <a:rPr lang="en-US" dirty="0" smtClean="0"/>
              <a:t>Simulation of environmental / solvent effects by specification of 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            on </a:t>
            </a:r>
            <a:r>
              <a:rPr lang="en-US" dirty="0" smtClean="0"/>
              <a:t>a shell around the molecule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→ </a:t>
            </a:r>
            <a:r>
              <a:rPr lang="en-US" dirty="0" smtClean="0"/>
              <a:t>screening charges 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/>
            </a:r>
            <a:br>
              <a:rPr lang="de-DE" dirty="0" smtClean="0"/>
            </a:br>
            <a:r>
              <a:rPr lang="en-US" dirty="0" smtClean="0"/>
              <a:t>finite permittivity of real solvents → scaling by factor 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80" y="3697412"/>
            <a:ext cx="877900" cy="292633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4298624"/>
            <a:ext cx="841321" cy="268247"/>
          </a:xfrm>
          <a:prstGeom prst="rect">
            <a:avLst/>
          </a:prstGeom>
        </p:spPr>
      </p:pic>
      <p:graphicFrame>
        <p:nvGraphicFramePr>
          <p:cNvPr id="3" name="Objek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6957929"/>
              </p:ext>
            </p:extLst>
          </p:nvPr>
        </p:nvGraphicFramePr>
        <p:xfrm>
          <a:off x="6876256" y="5040683"/>
          <a:ext cx="1409700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4" name="Equation" r:id="rId9" imgW="1409400" imgH="558720" progId="Equation.DSMT4">
                  <p:embed/>
                </p:oleObj>
              </mc:Choice>
              <mc:Fallback>
                <p:oleObj name="Equation" r:id="rId9" imgW="1409400" imgH="558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76256" y="5040683"/>
                        <a:ext cx="1409700" cy="55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k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384769"/>
              </p:ext>
            </p:extLst>
          </p:nvPr>
        </p:nvGraphicFramePr>
        <p:xfrm>
          <a:off x="3513597" y="5733256"/>
          <a:ext cx="201930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" name="Equation" r:id="rId11" imgW="2019240" imgH="266400" progId="Equation.DSMT4">
                  <p:embed/>
                </p:oleObj>
              </mc:Choice>
              <mc:Fallback>
                <p:oleObj name="Equation" r:id="rId11" imgW="2019240" imgH="266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513597" y="5733256"/>
                        <a:ext cx="201930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694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0525" y="321030"/>
            <a:ext cx="8265445" cy="936104"/>
          </a:xfrm>
        </p:spPr>
        <p:txBody>
          <a:bodyPr/>
          <a:lstStyle/>
          <a:p>
            <a:r>
              <a:rPr lang="de-DE" dirty="0"/>
              <a:t>Q5-B: </a:t>
            </a:r>
            <a:r>
              <a:rPr lang="en-US" dirty="0" smtClean="0"/>
              <a:t>environmental / solvent effects (PB2):</a:t>
            </a:r>
            <a:br>
              <a:rPr lang="en-US" dirty="0" smtClean="0"/>
            </a:br>
            <a:r>
              <a:rPr lang="en-US" dirty="0" smtClean="0"/>
              <a:t>           application – acetone in water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494766" y="1197719"/>
            <a:ext cx="8356600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1432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057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>
                <a:solidFill>
                  <a:schemeClr val="tx1"/>
                </a:solidFill>
                <a:latin typeface="+mn-lt"/>
              </a:defRPr>
            </a:lvl2pPr>
            <a:lvl3pPr marL="120967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5735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9550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5"/>
              </a:buBlip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en-US" i="1" kern="0" dirty="0" smtClean="0"/>
              <a:t>Snapshots</a:t>
            </a:r>
            <a:r>
              <a:rPr lang="en-US" kern="0" dirty="0" smtClean="0"/>
              <a:t> of acetone + water solvent molecules from MD-simulations</a:t>
            </a:r>
            <a:br>
              <a:rPr lang="en-US" kern="0" dirty="0" smtClean="0"/>
            </a:br>
            <a:r>
              <a:rPr lang="en-US" kern="0" dirty="0" smtClean="0"/>
              <a:t>(fixed structure parameters for acetone)</a:t>
            </a:r>
          </a:p>
          <a:p>
            <a:endParaRPr lang="de-DE" kern="0" dirty="0"/>
          </a:p>
          <a:p>
            <a:r>
              <a:rPr lang="en-US" kern="0" dirty="0" smtClean="0"/>
              <a:t>Different possibilities of solvent treatment</a:t>
            </a: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 smtClean="0"/>
              <a:t> </a:t>
            </a:r>
            <a:endParaRPr lang="de-DE" kern="0" dirty="0"/>
          </a:p>
          <a:p>
            <a:pPr marL="933450" lvl="1" indent="-457200">
              <a:buAutoNum type="alphaLcParenR"/>
            </a:pPr>
            <a:r>
              <a:rPr lang="en-US" sz="2000" kern="0" dirty="0" smtClean="0"/>
              <a:t>model by point charges </a:t>
            </a:r>
          </a:p>
          <a:p>
            <a:pPr marL="933450" lvl="1" indent="-457200">
              <a:buAutoNum type="alphaLcParenR"/>
            </a:pPr>
            <a:r>
              <a:rPr lang="en-US" sz="2000" kern="0" dirty="0" smtClean="0"/>
              <a:t>model by Gaussian smeared charges</a:t>
            </a:r>
          </a:p>
          <a:p>
            <a:pPr marL="476250" lvl="1" indent="0">
              <a:buNone/>
            </a:pPr>
            <a:r>
              <a:rPr lang="en-US" sz="2000" kern="0" dirty="0" smtClean="0"/>
              <a:t>c) 	explicit calculation of water molecules  </a:t>
            </a:r>
          </a:p>
          <a:p>
            <a:pPr marL="476250" lvl="1" indent="0">
              <a:buNone/>
            </a:pPr>
            <a:r>
              <a:rPr lang="en-US" sz="2000" kern="0" dirty="0" smtClean="0"/>
              <a:t>d) 	or combinations of a/b) and c)</a:t>
            </a:r>
            <a:endParaRPr 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264080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52" y="894631"/>
            <a:ext cx="4244141" cy="280831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0525" y="332656"/>
            <a:ext cx="8265445" cy="561975"/>
          </a:xfrm>
        </p:spPr>
        <p:txBody>
          <a:bodyPr/>
          <a:lstStyle/>
          <a:p>
            <a:r>
              <a:rPr lang="de-DE" dirty="0"/>
              <a:t>Q5-B: </a:t>
            </a:r>
            <a:r>
              <a:rPr lang="en-US" dirty="0" smtClean="0"/>
              <a:t>environmental / solvent effects (PB2)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891929" y="5885898"/>
            <a:ext cx="5453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dirty="0"/>
              <a:t>σ</a:t>
            </a:r>
            <a:r>
              <a:rPr lang="de-DE" dirty="0"/>
              <a:t>(O</a:t>
            </a:r>
            <a:r>
              <a:rPr lang="de-DE" dirty="0" smtClean="0"/>
              <a:t>),</a:t>
            </a:r>
            <a:r>
              <a:rPr lang="el-GR" dirty="0"/>
              <a:t> σ</a:t>
            </a:r>
            <a:r>
              <a:rPr lang="de-DE" dirty="0" smtClean="0"/>
              <a:t>(C) </a:t>
            </a:r>
            <a:r>
              <a:rPr lang="de-DE" dirty="0"/>
              <a:t>: </a:t>
            </a:r>
            <a:r>
              <a:rPr lang="en-US" dirty="0" smtClean="0"/>
              <a:t>average over 100 snapshots </a:t>
            </a:r>
            <a:r>
              <a:rPr lang="de-DE" dirty="0" smtClean="0"/>
              <a:t>(</a:t>
            </a:r>
            <a:r>
              <a:rPr lang="de-DE" dirty="0"/>
              <a:t>414 H</a:t>
            </a:r>
            <a:r>
              <a:rPr lang="de-DE" baseline="-25000" dirty="0"/>
              <a:t>2</a:t>
            </a:r>
            <a:r>
              <a:rPr lang="de-DE" dirty="0"/>
              <a:t>O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50825" y="2343150"/>
            <a:ext cx="4772025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 flipV="1">
            <a:off x="2154238" y="535463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 flipV="1">
            <a:off x="2154238" y="526573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 flipV="1">
            <a:off x="2154238" y="517683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 flipV="1">
            <a:off x="2154238" y="5086350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" name="Line 9"/>
          <p:cNvSpPr>
            <a:spLocks noChangeShapeType="1"/>
          </p:cNvSpPr>
          <p:nvPr/>
        </p:nvSpPr>
        <p:spPr bwMode="auto">
          <a:xfrm flipV="1">
            <a:off x="2154238" y="4997450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" name="Line 10"/>
          <p:cNvSpPr>
            <a:spLocks noChangeShapeType="1"/>
          </p:cNvSpPr>
          <p:nvPr/>
        </p:nvSpPr>
        <p:spPr bwMode="auto">
          <a:xfrm flipV="1">
            <a:off x="2154238" y="4908550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" name="Line 11"/>
          <p:cNvSpPr>
            <a:spLocks noChangeShapeType="1"/>
          </p:cNvSpPr>
          <p:nvPr/>
        </p:nvSpPr>
        <p:spPr bwMode="auto">
          <a:xfrm flipV="1">
            <a:off x="2154238" y="4819650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" name="Line 12"/>
          <p:cNvSpPr>
            <a:spLocks noChangeShapeType="1"/>
          </p:cNvSpPr>
          <p:nvPr/>
        </p:nvSpPr>
        <p:spPr bwMode="auto">
          <a:xfrm flipV="1">
            <a:off x="2154238" y="4730750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" name="Line 13"/>
          <p:cNvSpPr>
            <a:spLocks noChangeShapeType="1"/>
          </p:cNvSpPr>
          <p:nvPr/>
        </p:nvSpPr>
        <p:spPr bwMode="auto">
          <a:xfrm flipV="1">
            <a:off x="2154238" y="4641850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 flipV="1">
            <a:off x="2154238" y="4552950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9" name="Line 15"/>
          <p:cNvSpPr>
            <a:spLocks noChangeShapeType="1"/>
          </p:cNvSpPr>
          <p:nvPr/>
        </p:nvSpPr>
        <p:spPr bwMode="auto">
          <a:xfrm flipV="1">
            <a:off x="2154238" y="4462463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" name="Line 16"/>
          <p:cNvSpPr>
            <a:spLocks noChangeShapeType="1"/>
          </p:cNvSpPr>
          <p:nvPr/>
        </p:nvSpPr>
        <p:spPr bwMode="auto">
          <a:xfrm flipV="1">
            <a:off x="2154238" y="4373563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 flipV="1">
            <a:off x="2154238" y="4284663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2" name="Line 18"/>
          <p:cNvSpPr>
            <a:spLocks noChangeShapeType="1"/>
          </p:cNvSpPr>
          <p:nvPr/>
        </p:nvSpPr>
        <p:spPr bwMode="auto">
          <a:xfrm flipV="1">
            <a:off x="2154238" y="4195763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3" name="Line 19"/>
          <p:cNvSpPr>
            <a:spLocks noChangeShapeType="1"/>
          </p:cNvSpPr>
          <p:nvPr/>
        </p:nvSpPr>
        <p:spPr bwMode="auto">
          <a:xfrm flipV="1">
            <a:off x="2154238" y="4106863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4" name="Line 20"/>
          <p:cNvSpPr>
            <a:spLocks noChangeShapeType="1"/>
          </p:cNvSpPr>
          <p:nvPr/>
        </p:nvSpPr>
        <p:spPr bwMode="auto">
          <a:xfrm flipV="1">
            <a:off x="2154238" y="4017963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5" name="Line 21"/>
          <p:cNvSpPr>
            <a:spLocks noChangeShapeType="1"/>
          </p:cNvSpPr>
          <p:nvPr/>
        </p:nvSpPr>
        <p:spPr bwMode="auto">
          <a:xfrm flipV="1">
            <a:off x="2154238" y="3929063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6" name="Line 22"/>
          <p:cNvSpPr>
            <a:spLocks noChangeShapeType="1"/>
          </p:cNvSpPr>
          <p:nvPr/>
        </p:nvSpPr>
        <p:spPr bwMode="auto">
          <a:xfrm flipV="1">
            <a:off x="2154238" y="3838575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7" name="Line 23"/>
          <p:cNvSpPr>
            <a:spLocks noChangeShapeType="1"/>
          </p:cNvSpPr>
          <p:nvPr/>
        </p:nvSpPr>
        <p:spPr bwMode="auto">
          <a:xfrm flipV="1">
            <a:off x="2154238" y="3749675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8" name="Line 24"/>
          <p:cNvSpPr>
            <a:spLocks noChangeShapeType="1"/>
          </p:cNvSpPr>
          <p:nvPr/>
        </p:nvSpPr>
        <p:spPr bwMode="auto">
          <a:xfrm flipV="1">
            <a:off x="2154238" y="3660775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9" name="Line 25"/>
          <p:cNvSpPr>
            <a:spLocks noChangeShapeType="1"/>
          </p:cNvSpPr>
          <p:nvPr/>
        </p:nvSpPr>
        <p:spPr bwMode="auto">
          <a:xfrm flipV="1">
            <a:off x="2154238" y="3571875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0" name="Line 26"/>
          <p:cNvSpPr>
            <a:spLocks noChangeShapeType="1"/>
          </p:cNvSpPr>
          <p:nvPr/>
        </p:nvSpPr>
        <p:spPr bwMode="auto">
          <a:xfrm flipV="1">
            <a:off x="2154238" y="3482975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1" name="Line 27"/>
          <p:cNvSpPr>
            <a:spLocks noChangeShapeType="1"/>
          </p:cNvSpPr>
          <p:nvPr/>
        </p:nvSpPr>
        <p:spPr bwMode="auto">
          <a:xfrm flipV="1">
            <a:off x="2154238" y="3394075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2" name="Line 28"/>
          <p:cNvSpPr>
            <a:spLocks noChangeShapeType="1"/>
          </p:cNvSpPr>
          <p:nvPr/>
        </p:nvSpPr>
        <p:spPr bwMode="auto">
          <a:xfrm flipV="1">
            <a:off x="2154238" y="3303588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3" name="Line 29"/>
          <p:cNvSpPr>
            <a:spLocks noChangeShapeType="1"/>
          </p:cNvSpPr>
          <p:nvPr/>
        </p:nvSpPr>
        <p:spPr bwMode="auto">
          <a:xfrm flipV="1">
            <a:off x="2154238" y="3214688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4" name="Line 30"/>
          <p:cNvSpPr>
            <a:spLocks noChangeShapeType="1"/>
          </p:cNvSpPr>
          <p:nvPr/>
        </p:nvSpPr>
        <p:spPr bwMode="auto">
          <a:xfrm flipV="1">
            <a:off x="2154238" y="3125788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5" name="Line 31"/>
          <p:cNvSpPr>
            <a:spLocks noChangeShapeType="1"/>
          </p:cNvSpPr>
          <p:nvPr/>
        </p:nvSpPr>
        <p:spPr bwMode="auto">
          <a:xfrm flipV="1">
            <a:off x="2154238" y="303688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6" name="Line 32"/>
          <p:cNvSpPr>
            <a:spLocks noChangeShapeType="1"/>
          </p:cNvSpPr>
          <p:nvPr/>
        </p:nvSpPr>
        <p:spPr bwMode="auto">
          <a:xfrm flipV="1">
            <a:off x="2154238" y="294798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7" name="Line 33"/>
          <p:cNvSpPr>
            <a:spLocks noChangeShapeType="1"/>
          </p:cNvSpPr>
          <p:nvPr/>
        </p:nvSpPr>
        <p:spPr bwMode="auto">
          <a:xfrm flipV="1">
            <a:off x="2154238" y="285908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8" name="Line 34"/>
          <p:cNvSpPr>
            <a:spLocks noChangeShapeType="1"/>
          </p:cNvSpPr>
          <p:nvPr/>
        </p:nvSpPr>
        <p:spPr bwMode="auto">
          <a:xfrm flipV="1">
            <a:off x="2154238" y="277018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39" name="Line 35"/>
          <p:cNvSpPr>
            <a:spLocks noChangeShapeType="1"/>
          </p:cNvSpPr>
          <p:nvPr/>
        </p:nvSpPr>
        <p:spPr bwMode="auto">
          <a:xfrm>
            <a:off x="1103313" y="5391150"/>
            <a:ext cx="3257550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0" name="Line 36"/>
          <p:cNvSpPr>
            <a:spLocks noChangeShapeType="1"/>
          </p:cNvSpPr>
          <p:nvPr/>
        </p:nvSpPr>
        <p:spPr bwMode="auto">
          <a:xfrm>
            <a:off x="1400175" y="539115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1" name="Line 37"/>
          <p:cNvSpPr>
            <a:spLocks noChangeShapeType="1"/>
          </p:cNvSpPr>
          <p:nvPr/>
        </p:nvSpPr>
        <p:spPr bwMode="auto">
          <a:xfrm>
            <a:off x="1992313" y="539115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2" name="Line 38"/>
          <p:cNvSpPr>
            <a:spLocks noChangeShapeType="1"/>
          </p:cNvSpPr>
          <p:nvPr/>
        </p:nvSpPr>
        <p:spPr bwMode="auto">
          <a:xfrm>
            <a:off x="2584450" y="539115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3" name="Line 39"/>
          <p:cNvSpPr>
            <a:spLocks noChangeShapeType="1"/>
          </p:cNvSpPr>
          <p:nvPr/>
        </p:nvSpPr>
        <p:spPr bwMode="auto">
          <a:xfrm>
            <a:off x="3176588" y="539115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4" name="Line 40"/>
          <p:cNvSpPr>
            <a:spLocks noChangeShapeType="1"/>
          </p:cNvSpPr>
          <p:nvPr/>
        </p:nvSpPr>
        <p:spPr bwMode="auto">
          <a:xfrm>
            <a:off x="3768725" y="539115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5" name="Line 41"/>
          <p:cNvSpPr>
            <a:spLocks noChangeShapeType="1"/>
          </p:cNvSpPr>
          <p:nvPr/>
        </p:nvSpPr>
        <p:spPr bwMode="auto">
          <a:xfrm>
            <a:off x="4360863" y="539115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6" name="Line 42"/>
          <p:cNvSpPr>
            <a:spLocks noChangeShapeType="1"/>
          </p:cNvSpPr>
          <p:nvPr/>
        </p:nvSpPr>
        <p:spPr bwMode="auto">
          <a:xfrm>
            <a:off x="1103313" y="5391150"/>
            <a:ext cx="0" cy="508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7" name="Line 43"/>
          <p:cNvSpPr>
            <a:spLocks noChangeShapeType="1"/>
          </p:cNvSpPr>
          <p:nvPr/>
        </p:nvSpPr>
        <p:spPr bwMode="auto">
          <a:xfrm>
            <a:off x="1695450" y="5391150"/>
            <a:ext cx="0" cy="508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8" name="Line 44"/>
          <p:cNvSpPr>
            <a:spLocks noChangeShapeType="1"/>
          </p:cNvSpPr>
          <p:nvPr/>
        </p:nvSpPr>
        <p:spPr bwMode="auto">
          <a:xfrm>
            <a:off x="2287588" y="5391150"/>
            <a:ext cx="0" cy="508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9" name="Line 45"/>
          <p:cNvSpPr>
            <a:spLocks noChangeShapeType="1"/>
          </p:cNvSpPr>
          <p:nvPr/>
        </p:nvSpPr>
        <p:spPr bwMode="auto">
          <a:xfrm>
            <a:off x="2879725" y="5391150"/>
            <a:ext cx="0" cy="508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50" name="Line 46"/>
          <p:cNvSpPr>
            <a:spLocks noChangeShapeType="1"/>
          </p:cNvSpPr>
          <p:nvPr/>
        </p:nvSpPr>
        <p:spPr bwMode="auto">
          <a:xfrm>
            <a:off x="3471863" y="5391150"/>
            <a:ext cx="0" cy="508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51" name="Line 47"/>
          <p:cNvSpPr>
            <a:spLocks noChangeShapeType="1"/>
          </p:cNvSpPr>
          <p:nvPr/>
        </p:nvSpPr>
        <p:spPr bwMode="auto">
          <a:xfrm>
            <a:off x="4064000" y="5391150"/>
            <a:ext cx="0" cy="508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52" name="Line 48"/>
          <p:cNvSpPr>
            <a:spLocks noChangeShapeType="1"/>
          </p:cNvSpPr>
          <p:nvPr/>
        </p:nvSpPr>
        <p:spPr bwMode="auto">
          <a:xfrm flipV="1">
            <a:off x="1103313" y="2767013"/>
            <a:ext cx="0" cy="2624138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53" name="Line 49"/>
          <p:cNvSpPr>
            <a:spLocks noChangeShapeType="1"/>
          </p:cNvSpPr>
          <p:nvPr/>
        </p:nvSpPr>
        <p:spPr bwMode="auto">
          <a:xfrm flipH="1">
            <a:off x="1054100" y="5203825"/>
            <a:ext cx="49213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54" name="Line 50"/>
          <p:cNvSpPr>
            <a:spLocks noChangeShapeType="1"/>
          </p:cNvSpPr>
          <p:nvPr/>
        </p:nvSpPr>
        <p:spPr bwMode="auto">
          <a:xfrm flipH="1">
            <a:off x="1054100" y="4829175"/>
            <a:ext cx="49213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55" name="Line 51"/>
          <p:cNvSpPr>
            <a:spLocks noChangeShapeType="1"/>
          </p:cNvSpPr>
          <p:nvPr/>
        </p:nvSpPr>
        <p:spPr bwMode="auto">
          <a:xfrm flipH="1">
            <a:off x="1054100" y="4454525"/>
            <a:ext cx="49213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56" name="Line 52"/>
          <p:cNvSpPr>
            <a:spLocks noChangeShapeType="1"/>
          </p:cNvSpPr>
          <p:nvPr/>
        </p:nvSpPr>
        <p:spPr bwMode="auto">
          <a:xfrm flipH="1">
            <a:off x="1054100" y="4079875"/>
            <a:ext cx="49213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57" name="Line 53"/>
          <p:cNvSpPr>
            <a:spLocks noChangeShapeType="1"/>
          </p:cNvSpPr>
          <p:nvPr/>
        </p:nvSpPr>
        <p:spPr bwMode="auto">
          <a:xfrm flipH="1">
            <a:off x="1054100" y="3703638"/>
            <a:ext cx="49213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58" name="Line 54"/>
          <p:cNvSpPr>
            <a:spLocks noChangeShapeType="1"/>
          </p:cNvSpPr>
          <p:nvPr/>
        </p:nvSpPr>
        <p:spPr bwMode="auto">
          <a:xfrm flipH="1">
            <a:off x="1054100" y="3328988"/>
            <a:ext cx="49213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59" name="Line 55"/>
          <p:cNvSpPr>
            <a:spLocks noChangeShapeType="1"/>
          </p:cNvSpPr>
          <p:nvPr/>
        </p:nvSpPr>
        <p:spPr bwMode="auto">
          <a:xfrm flipH="1">
            <a:off x="1054100" y="2954338"/>
            <a:ext cx="49213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0" name="Rectangle 56"/>
          <p:cNvSpPr>
            <a:spLocks noChangeArrowheads="1"/>
          </p:cNvSpPr>
          <p:nvPr/>
        </p:nvSpPr>
        <p:spPr bwMode="auto">
          <a:xfrm>
            <a:off x="1041400" y="5465763"/>
            <a:ext cx="1778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40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1" name="Rectangle 57"/>
          <p:cNvSpPr>
            <a:spLocks noChangeArrowheads="1"/>
          </p:cNvSpPr>
          <p:nvPr/>
        </p:nvSpPr>
        <p:spPr bwMode="auto">
          <a:xfrm>
            <a:off x="1633538" y="5465763"/>
            <a:ext cx="1778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60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2" name="Rectangle 58"/>
          <p:cNvSpPr>
            <a:spLocks noChangeArrowheads="1"/>
          </p:cNvSpPr>
          <p:nvPr/>
        </p:nvSpPr>
        <p:spPr bwMode="auto">
          <a:xfrm>
            <a:off x="2225675" y="5465763"/>
            <a:ext cx="1778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80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3" name="Rectangle 59"/>
          <p:cNvSpPr>
            <a:spLocks noChangeArrowheads="1"/>
          </p:cNvSpPr>
          <p:nvPr/>
        </p:nvSpPr>
        <p:spPr bwMode="auto">
          <a:xfrm>
            <a:off x="2786063" y="5465763"/>
            <a:ext cx="2413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100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4" name="Rectangle 60"/>
          <p:cNvSpPr>
            <a:spLocks noChangeArrowheads="1"/>
          </p:cNvSpPr>
          <p:nvPr/>
        </p:nvSpPr>
        <p:spPr bwMode="auto">
          <a:xfrm>
            <a:off x="3378200" y="5465763"/>
            <a:ext cx="2413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120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5" name="Rectangle 61"/>
          <p:cNvSpPr>
            <a:spLocks noChangeArrowheads="1"/>
          </p:cNvSpPr>
          <p:nvPr/>
        </p:nvSpPr>
        <p:spPr bwMode="auto">
          <a:xfrm>
            <a:off x="3970338" y="5465763"/>
            <a:ext cx="2413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140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62"/>
          <p:cNvSpPr>
            <a:spLocks noChangeArrowheads="1"/>
          </p:cNvSpPr>
          <p:nvPr/>
        </p:nvSpPr>
        <p:spPr bwMode="auto">
          <a:xfrm>
            <a:off x="3357563" y="5178425"/>
            <a:ext cx="53975" cy="52388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7" name="Rectangle 63"/>
          <p:cNvSpPr>
            <a:spLocks noChangeArrowheads="1"/>
          </p:cNvSpPr>
          <p:nvPr/>
        </p:nvSpPr>
        <p:spPr bwMode="auto">
          <a:xfrm>
            <a:off x="3386138" y="4802188"/>
            <a:ext cx="53975" cy="52388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8" name="Rectangle 64"/>
          <p:cNvSpPr>
            <a:spLocks noChangeArrowheads="1"/>
          </p:cNvSpPr>
          <p:nvPr/>
        </p:nvSpPr>
        <p:spPr bwMode="auto">
          <a:xfrm>
            <a:off x="2971800" y="4427538"/>
            <a:ext cx="53975" cy="53975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9" name="Rectangle 65"/>
          <p:cNvSpPr>
            <a:spLocks noChangeArrowheads="1"/>
          </p:cNvSpPr>
          <p:nvPr/>
        </p:nvSpPr>
        <p:spPr bwMode="auto">
          <a:xfrm>
            <a:off x="3001963" y="4052888"/>
            <a:ext cx="53975" cy="53975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70" name="Rectangle 66"/>
          <p:cNvSpPr>
            <a:spLocks noChangeArrowheads="1"/>
          </p:cNvSpPr>
          <p:nvPr/>
        </p:nvSpPr>
        <p:spPr bwMode="auto">
          <a:xfrm>
            <a:off x="1758950" y="3676650"/>
            <a:ext cx="52388" cy="53975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71" name="Rectangle 67"/>
          <p:cNvSpPr>
            <a:spLocks noChangeArrowheads="1"/>
          </p:cNvSpPr>
          <p:nvPr/>
        </p:nvSpPr>
        <p:spPr bwMode="auto">
          <a:xfrm>
            <a:off x="1787525" y="3303588"/>
            <a:ext cx="53975" cy="52388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72" name="Rectangle 68"/>
          <p:cNvSpPr>
            <a:spLocks noChangeArrowheads="1"/>
          </p:cNvSpPr>
          <p:nvPr/>
        </p:nvSpPr>
        <p:spPr bwMode="auto">
          <a:xfrm>
            <a:off x="1520825" y="2927350"/>
            <a:ext cx="53975" cy="52388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73" name="Line 69"/>
          <p:cNvSpPr>
            <a:spLocks noChangeShapeType="1"/>
          </p:cNvSpPr>
          <p:nvPr/>
        </p:nvSpPr>
        <p:spPr bwMode="auto">
          <a:xfrm flipH="1">
            <a:off x="3411538" y="5203825"/>
            <a:ext cx="712788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74" name="Line 70"/>
          <p:cNvSpPr>
            <a:spLocks noChangeShapeType="1"/>
          </p:cNvSpPr>
          <p:nvPr/>
        </p:nvSpPr>
        <p:spPr bwMode="auto">
          <a:xfrm flipV="1">
            <a:off x="4124325" y="517842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75" name="Line 71"/>
          <p:cNvSpPr>
            <a:spLocks noChangeShapeType="1"/>
          </p:cNvSpPr>
          <p:nvPr/>
        </p:nvSpPr>
        <p:spPr bwMode="auto">
          <a:xfrm>
            <a:off x="2644775" y="5203825"/>
            <a:ext cx="712788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76" name="Line 72"/>
          <p:cNvSpPr>
            <a:spLocks noChangeShapeType="1"/>
          </p:cNvSpPr>
          <p:nvPr/>
        </p:nvSpPr>
        <p:spPr bwMode="auto">
          <a:xfrm flipV="1">
            <a:off x="2644775" y="517842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77" name="Line 73"/>
          <p:cNvSpPr>
            <a:spLocks noChangeShapeType="1"/>
          </p:cNvSpPr>
          <p:nvPr/>
        </p:nvSpPr>
        <p:spPr bwMode="auto">
          <a:xfrm flipH="1">
            <a:off x="3440113" y="4829175"/>
            <a:ext cx="623888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78" name="Line 74"/>
          <p:cNvSpPr>
            <a:spLocks noChangeShapeType="1"/>
          </p:cNvSpPr>
          <p:nvPr/>
        </p:nvSpPr>
        <p:spPr bwMode="auto">
          <a:xfrm flipV="1">
            <a:off x="4064000" y="480377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79" name="Line 75"/>
          <p:cNvSpPr>
            <a:spLocks noChangeShapeType="1"/>
          </p:cNvSpPr>
          <p:nvPr/>
        </p:nvSpPr>
        <p:spPr bwMode="auto">
          <a:xfrm>
            <a:off x="2762250" y="4829175"/>
            <a:ext cx="623888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80" name="Line 76"/>
          <p:cNvSpPr>
            <a:spLocks noChangeShapeType="1"/>
          </p:cNvSpPr>
          <p:nvPr/>
        </p:nvSpPr>
        <p:spPr bwMode="auto">
          <a:xfrm flipV="1">
            <a:off x="2762250" y="480377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81" name="Line 77"/>
          <p:cNvSpPr>
            <a:spLocks noChangeShapeType="1"/>
          </p:cNvSpPr>
          <p:nvPr/>
        </p:nvSpPr>
        <p:spPr bwMode="auto">
          <a:xfrm flipH="1">
            <a:off x="3025775" y="4454525"/>
            <a:ext cx="476250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82" name="Line 78"/>
          <p:cNvSpPr>
            <a:spLocks noChangeShapeType="1"/>
          </p:cNvSpPr>
          <p:nvPr/>
        </p:nvSpPr>
        <p:spPr bwMode="auto">
          <a:xfrm flipV="1">
            <a:off x="3502025" y="442912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83" name="Line 79"/>
          <p:cNvSpPr>
            <a:spLocks noChangeShapeType="1"/>
          </p:cNvSpPr>
          <p:nvPr/>
        </p:nvSpPr>
        <p:spPr bwMode="auto">
          <a:xfrm>
            <a:off x="2495550" y="4454525"/>
            <a:ext cx="476250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84" name="Line 80"/>
          <p:cNvSpPr>
            <a:spLocks noChangeShapeType="1"/>
          </p:cNvSpPr>
          <p:nvPr/>
        </p:nvSpPr>
        <p:spPr bwMode="auto">
          <a:xfrm flipV="1">
            <a:off x="2495550" y="442912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85" name="Line 81"/>
          <p:cNvSpPr>
            <a:spLocks noChangeShapeType="1"/>
          </p:cNvSpPr>
          <p:nvPr/>
        </p:nvSpPr>
        <p:spPr bwMode="auto">
          <a:xfrm flipH="1">
            <a:off x="3055938" y="4079875"/>
            <a:ext cx="534988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86" name="Line 82"/>
          <p:cNvSpPr>
            <a:spLocks noChangeShapeType="1"/>
          </p:cNvSpPr>
          <p:nvPr/>
        </p:nvSpPr>
        <p:spPr bwMode="auto">
          <a:xfrm flipV="1">
            <a:off x="3590925" y="405447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87" name="Line 83"/>
          <p:cNvSpPr>
            <a:spLocks noChangeShapeType="1"/>
          </p:cNvSpPr>
          <p:nvPr/>
        </p:nvSpPr>
        <p:spPr bwMode="auto">
          <a:xfrm>
            <a:off x="2466975" y="4079875"/>
            <a:ext cx="534988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88" name="Line 84"/>
          <p:cNvSpPr>
            <a:spLocks noChangeShapeType="1"/>
          </p:cNvSpPr>
          <p:nvPr/>
        </p:nvSpPr>
        <p:spPr bwMode="auto">
          <a:xfrm flipV="1">
            <a:off x="2466975" y="405447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89" name="Line 85"/>
          <p:cNvSpPr>
            <a:spLocks noChangeShapeType="1"/>
          </p:cNvSpPr>
          <p:nvPr/>
        </p:nvSpPr>
        <p:spPr bwMode="auto">
          <a:xfrm flipH="1">
            <a:off x="1811338" y="3703638"/>
            <a:ext cx="417513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90" name="Line 86"/>
          <p:cNvSpPr>
            <a:spLocks noChangeShapeType="1"/>
          </p:cNvSpPr>
          <p:nvPr/>
        </p:nvSpPr>
        <p:spPr bwMode="auto">
          <a:xfrm flipV="1">
            <a:off x="2228850" y="3678238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91" name="Line 87"/>
          <p:cNvSpPr>
            <a:spLocks noChangeShapeType="1"/>
          </p:cNvSpPr>
          <p:nvPr/>
        </p:nvSpPr>
        <p:spPr bwMode="auto">
          <a:xfrm>
            <a:off x="1341438" y="3703638"/>
            <a:ext cx="417513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92" name="Line 88"/>
          <p:cNvSpPr>
            <a:spLocks noChangeShapeType="1"/>
          </p:cNvSpPr>
          <p:nvPr/>
        </p:nvSpPr>
        <p:spPr bwMode="auto">
          <a:xfrm flipV="1">
            <a:off x="1341438" y="3678238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93" name="Line 89"/>
          <p:cNvSpPr>
            <a:spLocks noChangeShapeType="1"/>
          </p:cNvSpPr>
          <p:nvPr/>
        </p:nvSpPr>
        <p:spPr bwMode="auto">
          <a:xfrm flipH="1">
            <a:off x="1841500" y="3328988"/>
            <a:ext cx="417513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94" name="Line 90"/>
          <p:cNvSpPr>
            <a:spLocks noChangeShapeType="1"/>
          </p:cNvSpPr>
          <p:nvPr/>
        </p:nvSpPr>
        <p:spPr bwMode="auto">
          <a:xfrm flipV="1">
            <a:off x="2259013" y="3303588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95" name="Line 91"/>
          <p:cNvSpPr>
            <a:spLocks noChangeShapeType="1"/>
          </p:cNvSpPr>
          <p:nvPr/>
        </p:nvSpPr>
        <p:spPr bwMode="auto">
          <a:xfrm>
            <a:off x="1371600" y="3328988"/>
            <a:ext cx="415925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96" name="Line 92"/>
          <p:cNvSpPr>
            <a:spLocks noChangeShapeType="1"/>
          </p:cNvSpPr>
          <p:nvPr/>
        </p:nvSpPr>
        <p:spPr bwMode="auto">
          <a:xfrm flipV="1">
            <a:off x="1371600" y="3303588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97" name="Rectangle 93"/>
          <p:cNvSpPr>
            <a:spLocks noChangeArrowheads="1"/>
          </p:cNvSpPr>
          <p:nvPr/>
        </p:nvSpPr>
        <p:spPr bwMode="auto">
          <a:xfrm>
            <a:off x="2214563" y="2787650"/>
            <a:ext cx="2308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Exp.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8" name="Rectangle 94"/>
          <p:cNvSpPr>
            <a:spLocks noChangeArrowheads="1"/>
          </p:cNvSpPr>
          <p:nvPr/>
        </p:nvSpPr>
        <p:spPr bwMode="auto">
          <a:xfrm>
            <a:off x="2058988" y="5649913"/>
            <a:ext cx="165100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ymbol" panose="05050102010706020507" pitchFamily="18" charset="2"/>
              </a:rPr>
              <a:t>s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9" name="Rectangle 95"/>
          <p:cNvSpPr>
            <a:spLocks noChangeArrowheads="1"/>
          </p:cNvSpPr>
          <p:nvPr/>
        </p:nvSpPr>
        <p:spPr bwMode="auto">
          <a:xfrm>
            <a:off x="2139950" y="5664200"/>
            <a:ext cx="1063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0" name="Rectangle 96"/>
          <p:cNvSpPr>
            <a:spLocks noChangeArrowheads="1"/>
          </p:cNvSpPr>
          <p:nvPr/>
        </p:nvSpPr>
        <p:spPr bwMode="auto">
          <a:xfrm>
            <a:off x="2184400" y="5664200"/>
            <a:ext cx="1698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O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1" name="Rectangle 97"/>
          <p:cNvSpPr>
            <a:spLocks noChangeArrowheads="1"/>
          </p:cNvSpPr>
          <p:nvPr/>
        </p:nvSpPr>
        <p:spPr bwMode="auto">
          <a:xfrm>
            <a:off x="2289175" y="5664200"/>
            <a:ext cx="1524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)-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2" name="Rectangle 98"/>
          <p:cNvSpPr>
            <a:spLocks noChangeArrowheads="1"/>
          </p:cNvSpPr>
          <p:nvPr/>
        </p:nvSpPr>
        <p:spPr bwMode="auto">
          <a:xfrm>
            <a:off x="2378075" y="5649913"/>
            <a:ext cx="165100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ymbol" panose="05050102010706020507" pitchFamily="18" charset="2"/>
              </a:rPr>
              <a:t>s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3" name="Rectangle 99"/>
          <p:cNvSpPr>
            <a:spLocks noChangeArrowheads="1"/>
          </p:cNvSpPr>
          <p:nvPr/>
        </p:nvSpPr>
        <p:spPr bwMode="auto">
          <a:xfrm>
            <a:off x="2459038" y="5664200"/>
            <a:ext cx="1063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" name="Rectangle 100"/>
          <p:cNvSpPr>
            <a:spLocks noChangeArrowheads="1"/>
          </p:cNvSpPr>
          <p:nvPr/>
        </p:nvSpPr>
        <p:spPr bwMode="auto">
          <a:xfrm>
            <a:off x="2503488" y="5664200"/>
            <a:ext cx="1698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O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5" name="Rectangle 101"/>
          <p:cNvSpPr>
            <a:spLocks noChangeArrowheads="1"/>
          </p:cNvSpPr>
          <p:nvPr/>
        </p:nvSpPr>
        <p:spPr bwMode="auto">
          <a:xfrm>
            <a:off x="2608263" y="5664200"/>
            <a:ext cx="1063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6" name="Rectangle 102"/>
          <p:cNvSpPr>
            <a:spLocks noChangeArrowheads="1"/>
          </p:cNvSpPr>
          <p:nvPr/>
        </p:nvSpPr>
        <p:spPr bwMode="auto">
          <a:xfrm>
            <a:off x="2652713" y="5756275"/>
            <a:ext cx="357470" cy="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600" dirty="0">
                <a:solidFill>
                  <a:srgbClr val="000000"/>
                </a:solidFill>
              </a:rPr>
              <a:t>g</a:t>
            </a:r>
            <a:r>
              <a:rPr kumimoji="0" lang="de-DE" altLang="de-DE" sz="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 phase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7" name="Rectangle 103"/>
          <p:cNvSpPr>
            <a:spLocks noChangeArrowheads="1"/>
          </p:cNvSpPr>
          <p:nvPr/>
        </p:nvSpPr>
        <p:spPr bwMode="auto">
          <a:xfrm>
            <a:off x="3030538" y="5664200"/>
            <a:ext cx="447675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/ ppm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8" name="Rectangle 104"/>
          <p:cNvSpPr>
            <a:spLocks noChangeArrowheads="1"/>
          </p:cNvSpPr>
          <p:nvPr/>
        </p:nvSpPr>
        <p:spPr bwMode="auto">
          <a:xfrm>
            <a:off x="638175" y="4754563"/>
            <a:ext cx="2921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32 H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9" name="Rectangle 105"/>
          <p:cNvSpPr>
            <a:spLocks noChangeArrowheads="1"/>
          </p:cNvSpPr>
          <p:nvPr/>
        </p:nvSpPr>
        <p:spPr bwMode="auto">
          <a:xfrm>
            <a:off x="874713" y="4833938"/>
            <a:ext cx="76200" cy="10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5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0" name="Rectangle 106"/>
          <p:cNvSpPr>
            <a:spLocks noChangeArrowheads="1"/>
          </p:cNvSpPr>
          <p:nvPr/>
        </p:nvSpPr>
        <p:spPr bwMode="auto">
          <a:xfrm>
            <a:off x="911225" y="4754563"/>
            <a:ext cx="1397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1" name="Rectangle 107"/>
          <p:cNvSpPr>
            <a:spLocks noChangeArrowheads="1"/>
          </p:cNvSpPr>
          <p:nvPr/>
        </p:nvSpPr>
        <p:spPr bwMode="auto">
          <a:xfrm>
            <a:off x="581025" y="2889250"/>
            <a:ext cx="481013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COSMO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2" name="Rectangle 108"/>
          <p:cNvSpPr>
            <a:spLocks noChangeArrowheads="1"/>
          </p:cNvSpPr>
          <p:nvPr/>
        </p:nvSpPr>
        <p:spPr bwMode="auto">
          <a:xfrm>
            <a:off x="266700" y="3247371"/>
            <a:ext cx="705321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de-DE" sz="900" dirty="0" smtClean="0">
                <a:solidFill>
                  <a:srgbClr val="000000"/>
                </a:solidFill>
              </a:rPr>
              <a:t>Point charges</a:t>
            </a:r>
            <a:endParaRPr kumimoji="0" lang="en-US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13" name="Rectangle 109"/>
          <p:cNvSpPr>
            <a:spLocks noChangeArrowheads="1"/>
          </p:cNvSpPr>
          <p:nvPr/>
        </p:nvSpPr>
        <p:spPr bwMode="auto">
          <a:xfrm>
            <a:off x="156593" y="3579035"/>
            <a:ext cx="89127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Gaussian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smeared charges</a:t>
            </a:r>
            <a:endParaRPr kumimoji="0" lang="en-US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111"/>
          <p:cNvSpPr>
            <a:spLocks noChangeArrowheads="1"/>
          </p:cNvSpPr>
          <p:nvPr/>
        </p:nvSpPr>
        <p:spPr bwMode="auto">
          <a:xfrm>
            <a:off x="366713" y="4011613"/>
            <a:ext cx="2921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16 H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6" name="Rectangle 112"/>
          <p:cNvSpPr>
            <a:spLocks noChangeArrowheads="1"/>
          </p:cNvSpPr>
          <p:nvPr/>
        </p:nvSpPr>
        <p:spPr bwMode="auto">
          <a:xfrm>
            <a:off x="603250" y="4090988"/>
            <a:ext cx="76200" cy="10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5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7" name="Rectangle 113"/>
          <p:cNvSpPr>
            <a:spLocks noChangeArrowheads="1"/>
          </p:cNvSpPr>
          <p:nvPr/>
        </p:nvSpPr>
        <p:spPr bwMode="auto">
          <a:xfrm>
            <a:off x="639763" y="4011613"/>
            <a:ext cx="381515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 + PC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8" name="Rectangle 114"/>
          <p:cNvSpPr>
            <a:spLocks noChangeArrowheads="1"/>
          </p:cNvSpPr>
          <p:nvPr/>
        </p:nvSpPr>
        <p:spPr bwMode="auto">
          <a:xfrm>
            <a:off x="631825" y="4379913"/>
            <a:ext cx="2921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16 H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9" name="Rectangle 115"/>
          <p:cNvSpPr>
            <a:spLocks noChangeArrowheads="1"/>
          </p:cNvSpPr>
          <p:nvPr/>
        </p:nvSpPr>
        <p:spPr bwMode="auto">
          <a:xfrm>
            <a:off x="868363" y="4459288"/>
            <a:ext cx="76200" cy="10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5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0" name="Rectangle 116"/>
          <p:cNvSpPr>
            <a:spLocks noChangeArrowheads="1"/>
          </p:cNvSpPr>
          <p:nvPr/>
        </p:nvSpPr>
        <p:spPr bwMode="auto">
          <a:xfrm>
            <a:off x="904875" y="4379913"/>
            <a:ext cx="1397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1" name="Rectangle 117"/>
          <p:cNvSpPr>
            <a:spLocks noChangeArrowheads="1"/>
          </p:cNvSpPr>
          <p:nvPr/>
        </p:nvSpPr>
        <p:spPr bwMode="auto">
          <a:xfrm>
            <a:off x="638175" y="5133975"/>
            <a:ext cx="2921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64 H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2" name="Rectangle 118"/>
          <p:cNvSpPr>
            <a:spLocks noChangeArrowheads="1"/>
          </p:cNvSpPr>
          <p:nvPr/>
        </p:nvSpPr>
        <p:spPr bwMode="auto">
          <a:xfrm>
            <a:off x="874713" y="5213350"/>
            <a:ext cx="76200" cy="10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5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3" name="Rectangle 119"/>
          <p:cNvSpPr>
            <a:spLocks noChangeArrowheads="1"/>
          </p:cNvSpPr>
          <p:nvPr/>
        </p:nvSpPr>
        <p:spPr bwMode="auto">
          <a:xfrm>
            <a:off x="911225" y="5133975"/>
            <a:ext cx="1397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5" name="AutoShape 121"/>
          <p:cNvSpPr>
            <a:spLocks noChangeAspect="1" noChangeArrowheads="1" noTextEdit="1"/>
          </p:cNvSpPr>
          <p:nvPr/>
        </p:nvSpPr>
        <p:spPr bwMode="auto">
          <a:xfrm>
            <a:off x="4697413" y="2349500"/>
            <a:ext cx="4770437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26" name="Line 123"/>
          <p:cNvSpPr>
            <a:spLocks noChangeShapeType="1"/>
          </p:cNvSpPr>
          <p:nvPr/>
        </p:nvSpPr>
        <p:spPr bwMode="auto">
          <a:xfrm flipV="1">
            <a:off x="6543675" y="536098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27" name="Line 124"/>
          <p:cNvSpPr>
            <a:spLocks noChangeShapeType="1"/>
          </p:cNvSpPr>
          <p:nvPr/>
        </p:nvSpPr>
        <p:spPr bwMode="auto">
          <a:xfrm flipV="1">
            <a:off x="6543675" y="527208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28" name="Line 125"/>
          <p:cNvSpPr>
            <a:spLocks noChangeShapeType="1"/>
          </p:cNvSpPr>
          <p:nvPr/>
        </p:nvSpPr>
        <p:spPr bwMode="auto">
          <a:xfrm flipV="1">
            <a:off x="6543675" y="518318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29" name="Line 126"/>
          <p:cNvSpPr>
            <a:spLocks noChangeShapeType="1"/>
          </p:cNvSpPr>
          <p:nvPr/>
        </p:nvSpPr>
        <p:spPr bwMode="auto">
          <a:xfrm flipV="1">
            <a:off x="6543675" y="5092700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0" name="Line 127"/>
          <p:cNvSpPr>
            <a:spLocks noChangeShapeType="1"/>
          </p:cNvSpPr>
          <p:nvPr/>
        </p:nvSpPr>
        <p:spPr bwMode="auto">
          <a:xfrm flipV="1">
            <a:off x="6543675" y="5003800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1" name="Line 128"/>
          <p:cNvSpPr>
            <a:spLocks noChangeShapeType="1"/>
          </p:cNvSpPr>
          <p:nvPr/>
        </p:nvSpPr>
        <p:spPr bwMode="auto">
          <a:xfrm flipV="1">
            <a:off x="6543675" y="4914900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2" name="Line 129"/>
          <p:cNvSpPr>
            <a:spLocks noChangeShapeType="1"/>
          </p:cNvSpPr>
          <p:nvPr/>
        </p:nvSpPr>
        <p:spPr bwMode="auto">
          <a:xfrm flipV="1">
            <a:off x="6543675" y="4826000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3" name="Line 130"/>
          <p:cNvSpPr>
            <a:spLocks noChangeShapeType="1"/>
          </p:cNvSpPr>
          <p:nvPr/>
        </p:nvSpPr>
        <p:spPr bwMode="auto">
          <a:xfrm flipV="1">
            <a:off x="6543675" y="4737100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4" name="Line 131"/>
          <p:cNvSpPr>
            <a:spLocks noChangeShapeType="1"/>
          </p:cNvSpPr>
          <p:nvPr/>
        </p:nvSpPr>
        <p:spPr bwMode="auto">
          <a:xfrm flipV="1">
            <a:off x="6543675" y="4648200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5" name="Line 132"/>
          <p:cNvSpPr>
            <a:spLocks noChangeShapeType="1"/>
          </p:cNvSpPr>
          <p:nvPr/>
        </p:nvSpPr>
        <p:spPr bwMode="auto">
          <a:xfrm flipV="1">
            <a:off x="6543675" y="4559300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6" name="Line 133"/>
          <p:cNvSpPr>
            <a:spLocks noChangeShapeType="1"/>
          </p:cNvSpPr>
          <p:nvPr/>
        </p:nvSpPr>
        <p:spPr bwMode="auto">
          <a:xfrm flipV="1">
            <a:off x="6543675" y="4468813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7" name="Line 134"/>
          <p:cNvSpPr>
            <a:spLocks noChangeShapeType="1"/>
          </p:cNvSpPr>
          <p:nvPr/>
        </p:nvSpPr>
        <p:spPr bwMode="auto">
          <a:xfrm flipV="1">
            <a:off x="6543675" y="4379913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8" name="Line 135"/>
          <p:cNvSpPr>
            <a:spLocks noChangeShapeType="1"/>
          </p:cNvSpPr>
          <p:nvPr/>
        </p:nvSpPr>
        <p:spPr bwMode="auto">
          <a:xfrm flipV="1">
            <a:off x="6543675" y="4291013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9" name="Line 136"/>
          <p:cNvSpPr>
            <a:spLocks noChangeShapeType="1"/>
          </p:cNvSpPr>
          <p:nvPr/>
        </p:nvSpPr>
        <p:spPr bwMode="auto">
          <a:xfrm flipV="1">
            <a:off x="6543675" y="4202113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0" name="Line 137"/>
          <p:cNvSpPr>
            <a:spLocks noChangeShapeType="1"/>
          </p:cNvSpPr>
          <p:nvPr/>
        </p:nvSpPr>
        <p:spPr bwMode="auto">
          <a:xfrm flipV="1">
            <a:off x="6543675" y="4113213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1" name="Line 138"/>
          <p:cNvSpPr>
            <a:spLocks noChangeShapeType="1"/>
          </p:cNvSpPr>
          <p:nvPr/>
        </p:nvSpPr>
        <p:spPr bwMode="auto">
          <a:xfrm flipV="1">
            <a:off x="6543675" y="4024313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2" name="Line 139"/>
          <p:cNvSpPr>
            <a:spLocks noChangeShapeType="1"/>
          </p:cNvSpPr>
          <p:nvPr/>
        </p:nvSpPr>
        <p:spPr bwMode="auto">
          <a:xfrm flipV="1">
            <a:off x="6543675" y="3935413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3" name="Line 140"/>
          <p:cNvSpPr>
            <a:spLocks noChangeShapeType="1"/>
          </p:cNvSpPr>
          <p:nvPr/>
        </p:nvSpPr>
        <p:spPr bwMode="auto">
          <a:xfrm flipV="1">
            <a:off x="6543675" y="3844925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4" name="Line 141"/>
          <p:cNvSpPr>
            <a:spLocks noChangeShapeType="1"/>
          </p:cNvSpPr>
          <p:nvPr/>
        </p:nvSpPr>
        <p:spPr bwMode="auto">
          <a:xfrm flipV="1">
            <a:off x="6543675" y="3756025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5" name="Line 142"/>
          <p:cNvSpPr>
            <a:spLocks noChangeShapeType="1"/>
          </p:cNvSpPr>
          <p:nvPr/>
        </p:nvSpPr>
        <p:spPr bwMode="auto">
          <a:xfrm flipV="1">
            <a:off x="6543675" y="3667125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6" name="Line 143"/>
          <p:cNvSpPr>
            <a:spLocks noChangeShapeType="1"/>
          </p:cNvSpPr>
          <p:nvPr/>
        </p:nvSpPr>
        <p:spPr bwMode="auto">
          <a:xfrm flipV="1">
            <a:off x="6543675" y="3578225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7" name="Line 144"/>
          <p:cNvSpPr>
            <a:spLocks noChangeShapeType="1"/>
          </p:cNvSpPr>
          <p:nvPr/>
        </p:nvSpPr>
        <p:spPr bwMode="auto">
          <a:xfrm flipV="1">
            <a:off x="6543675" y="3489325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8" name="Line 145"/>
          <p:cNvSpPr>
            <a:spLocks noChangeShapeType="1"/>
          </p:cNvSpPr>
          <p:nvPr/>
        </p:nvSpPr>
        <p:spPr bwMode="auto">
          <a:xfrm flipV="1">
            <a:off x="6543675" y="3400425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9" name="Line 146"/>
          <p:cNvSpPr>
            <a:spLocks noChangeShapeType="1"/>
          </p:cNvSpPr>
          <p:nvPr/>
        </p:nvSpPr>
        <p:spPr bwMode="auto">
          <a:xfrm flipV="1">
            <a:off x="6543675" y="3309938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0" name="Line 147"/>
          <p:cNvSpPr>
            <a:spLocks noChangeShapeType="1"/>
          </p:cNvSpPr>
          <p:nvPr/>
        </p:nvSpPr>
        <p:spPr bwMode="auto">
          <a:xfrm flipV="1">
            <a:off x="6543675" y="3221038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1" name="Line 148"/>
          <p:cNvSpPr>
            <a:spLocks noChangeShapeType="1"/>
          </p:cNvSpPr>
          <p:nvPr/>
        </p:nvSpPr>
        <p:spPr bwMode="auto">
          <a:xfrm flipV="1">
            <a:off x="6543675" y="3132138"/>
            <a:ext cx="0" cy="38100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2" name="Line 149"/>
          <p:cNvSpPr>
            <a:spLocks noChangeShapeType="1"/>
          </p:cNvSpPr>
          <p:nvPr/>
        </p:nvSpPr>
        <p:spPr bwMode="auto">
          <a:xfrm flipV="1">
            <a:off x="6543675" y="304323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3" name="Line 150"/>
          <p:cNvSpPr>
            <a:spLocks noChangeShapeType="1"/>
          </p:cNvSpPr>
          <p:nvPr/>
        </p:nvSpPr>
        <p:spPr bwMode="auto">
          <a:xfrm flipV="1">
            <a:off x="6543675" y="295433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4" name="Line 151"/>
          <p:cNvSpPr>
            <a:spLocks noChangeShapeType="1"/>
          </p:cNvSpPr>
          <p:nvPr/>
        </p:nvSpPr>
        <p:spPr bwMode="auto">
          <a:xfrm flipV="1">
            <a:off x="6543675" y="286543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5" name="Line 152"/>
          <p:cNvSpPr>
            <a:spLocks noChangeShapeType="1"/>
          </p:cNvSpPr>
          <p:nvPr/>
        </p:nvSpPr>
        <p:spPr bwMode="auto">
          <a:xfrm flipV="1">
            <a:off x="6543675" y="2776538"/>
            <a:ext cx="0" cy="36513"/>
          </a:xfrm>
          <a:prstGeom prst="line">
            <a:avLst/>
          </a:prstGeom>
          <a:noFill/>
          <a:ln w="11113">
            <a:solidFill>
              <a:srgbClr val="FF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6" name="Line 153"/>
          <p:cNvSpPr>
            <a:spLocks noChangeShapeType="1"/>
          </p:cNvSpPr>
          <p:nvPr/>
        </p:nvSpPr>
        <p:spPr bwMode="auto">
          <a:xfrm>
            <a:off x="5549900" y="5397500"/>
            <a:ext cx="3255962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7" name="Line 154"/>
          <p:cNvSpPr>
            <a:spLocks noChangeShapeType="1"/>
          </p:cNvSpPr>
          <p:nvPr/>
        </p:nvSpPr>
        <p:spPr bwMode="auto">
          <a:xfrm>
            <a:off x="5713413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8" name="Line 155"/>
          <p:cNvSpPr>
            <a:spLocks noChangeShapeType="1"/>
          </p:cNvSpPr>
          <p:nvPr/>
        </p:nvSpPr>
        <p:spPr bwMode="auto">
          <a:xfrm>
            <a:off x="5876925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9" name="Line 156"/>
          <p:cNvSpPr>
            <a:spLocks noChangeShapeType="1"/>
          </p:cNvSpPr>
          <p:nvPr/>
        </p:nvSpPr>
        <p:spPr bwMode="auto">
          <a:xfrm>
            <a:off x="6038850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0" name="Line 157"/>
          <p:cNvSpPr>
            <a:spLocks noChangeShapeType="1"/>
          </p:cNvSpPr>
          <p:nvPr/>
        </p:nvSpPr>
        <p:spPr bwMode="auto">
          <a:xfrm>
            <a:off x="6200775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1" name="Line 158"/>
          <p:cNvSpPr>
            <a:spLocks noChangeShapeType="1"/>
          </p:cNvSpPr>
          <p:nvPr/>
        </p:nvSpPr>
        <p:spPr bwMode="auto">
          <a:xfrm>
            <a:off x="6527800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2" name="Line 159"/>
          <p:cNvSpPr>
            <a:spLocks noChangeShapeType="1"/>
          </p:cNvSpPr>
          <p:nvPr/>
        </p:nvSpPr>
        <p:spPr bwMode="auto">
          <a:xfrm>
            <a:off x="6689725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3" name="Line 160"/>
          <p:cNvSpPr>
            <a:spLocks noChangeShapeType="1"/>
          </p:cNvSpPr>
          <p:nvPr/>
        </p:nvSpPr>
        <p:spPr bwMode="auto">
          <a:xfrm>
            <a:off x="6853238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4" name="Line 161"/>
          <p:cNvSpPr>
            <a:spLocks noChangeShapeType="1"/>
          </p:cNvSpPr>
          <p:nvPr/>
        </p:nvSpPr>
        <p:spPr bwMode="auto">
          <a:xfrm>
            <a:off x="7015163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5" name="Line 162"/>
          <p:cNvSpPr>
            <a:spLocks noChangeShapeType="1"/>
          </p:cNvSpPr>
          <p:nvPr/>
        </p:nvSpPr>
        <p:spPr bwMode="auto">
          <a:xfrm>
            <a:off x="7340600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6" name="Line 163"/>
          <p:cNvSpPr>
            <a:spLocks noChangeShapeType="1"/>
          </p:cNvSpPr>
          <p:nvPr/>
        </p:nvSpPr>
        <p:spPr bwMode="auto">
          <a:xfrm>
            <a:off x="7504113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7" name="Line 164"/>
          <p:cNvSpPr>
            <a:spLocks noChangeShapeType="1"/>
          </p:cNvSpPr>
          <p:nvPr/>
        </p:nvSpPr>
        <p:spPr bwMode="auto">
          <a:xfrm>
            <a:off x="7667625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8" name="Line 165"/>
          <p:cNvSpPr>
            <a:spLocks noChangeShapeType="1"/>
          </p:cNvSpPr>
          <p:nvPr/>
        </p:nvSpPr>
        <p:spPr bwMode="auto">
          <a:xfrm>
            <a:off x="7829550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9" name="Line 166"/>
          <p:cNvSpPr>
            <a:spLocks noChangeShapeType="1"/>
          </p:cNvSpPr>
          <p:nvPr/>
        </p:nvSpPr>
        <p:spPr bwMode="auto">
          <a:xfrm>
            <a:off x="8154988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0" name="Line 167"/>
          <p:cNvSpPr>
            <a:spLocks noChangeShapeType="1"/>
          </p:cNvSpPr>
          <p:nvPr/>
        </p:nvSpPr>
        <p:spPr bwMode="auto">
          <a:xfrm>
            <a:off x="8318500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1" name="Line 168"/>
          <p:cNvSpPr>
            <a:spLocks noChangeShapeType="1"/>
          </p:cNvSpPr>
          <p:nvPr/>
        </p:nvSpPr>
        <p:spPr bwMode="auto">
          <a:xfrm>
            <a:off x="8482013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2" name="Line 169"/>
          <p:cNvSpPr>
            <a:spLocks noChangeShapeType="1"/>
          </p:cNvSpPr>
          <p:nvPr/>
        </p:nvSpPr>
        <p:spPr bwMode="auto">
          <a:xfrm>
            <a:off x="8642350" y="5397500"/>
            <a:ext cx="0" cy="254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3" name="Line 170"/>
          <p:cNvSpPr>
            <a:spLocks noChangeShapeType="1"/>
          </p:cNvSpPr>
          <p:nvPr/>
        </p:nvSpPr>
        <p:spPr bwMode="auto">
          <a:xfrm>
            <a:off x="5549900" y="5397500"/>
            <a:ext cx="0" cy="508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4" name="Line 171"/>
          <p:cNvSpPr>
            <a:spLocks noChangeShapeType="1"/>
          </p:cNvSpPr>
          <p:nvPr/>
        </p:nvSpPr>
        <p:spPr bwMode="auto">
          <a:xfrm>
            <a:off x="6364288" y="5397500"/>
            <a:ext cx="0" cy="508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5" name="Line 172"/>
          <p:cNvSpPr>
            <a:spLocks noChangeShapeType="1"/>
          </p:cNvSpPr>
          <p:nvPr/>
        </p:nvSpPr>
        <p:spPr bwMode="auto">
          <a:xfrm>
            <a:off x="7178675" y="5397500"/>
            <a:ext cx="0" cy="508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6" name="Line 173"/>
          <p:cNvSpPr>
            <a:spLocks noChangeShapeType="1"/>
          </p:cNvSpPr>
          <p:nvPr/>
        </p:nvSpPr>
        <p:spPr bwMode="auto">
          <a:xfrm>
            <a:off x="7991475" y="5397500"/>
            <a:ext cx="0" cy="508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7" name="Line 174"/>
          <p:cNvSpPr>
            <a:spLocks noChangeShapeType="1"/>
          </p:cNvSpPr>
          <p:nvPr/>
        </p:nvSpPr>
        <p:spPr bwMode="auto">
          <a:xfrm>
            <a:off x="8805863" y="5397500"/>
            <a:ext cx="0" cy="508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8" name="Rectangle 175"/>
          <p:cNvSpPr>
            <a:spLocks noChangeArrowheads="1"/>
          </p:cNvSpPr>
          <p:nvPr/>
        </p:nvSpPr>
        <p:spPr bwMode="auto">
          <a:xfrm>
            <a:off x="5470525" y="5472113"/>
            <a:ext cx="2159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-25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9" name="Rectangle 176"/>
          <p:cNvSpPr>
            <a:spLocks noChangeArrowheads="1"/>
          </p:cNvSpPr>
          <p:nvPr/>
        </p:nvSpPr>
        <p:spPr bwMode="auto">
          <a:xfrm>
            <a:off x="6284913" y="5472113"/>
            <a:ext cx="2159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-20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0" name="Rectangle 177"/>
          <p:cNvSpPr>
            <a:spLocks noChangeArrowheads="1"/>
          </p:cNvSpPr>
          <p:nvPr/>
        </p:nvSpPr>
        <p:spPr bwMode="auto">
          <a:xfrm>
            <a:off x="7099300" y="5472113"/>
            <a:ext cx="2159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-15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1" name="Rectangle 178"/>
          <p:cNvSpPr>
            <a:spLocks noChangeArrowheads="1"/>
          </p:cNvSpPr>
          <p:nvPr/>
        </p:nvSpPr>
        <p:spPr bwMode="auto">
          <a:xfrm>
            <a:off x="7912100" y="5472113"/>
            <a:ext cx="2159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-10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2" name="Rectangle 179"/>
          <p:cNvSpPr>
            <a:spLocks noChangeArrowheads="1"/>
          </p:cNvSpPr>
          <p:nvPr/>
        </p:nvSpPr>
        <p:spPr bwMode="auto">
          <a:xfrm>
            <a:off x="8756650" y="5472113"/>
            <a:ext cx="1524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-5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3" name="Rectangle 180"/>
          <p:cNvSpPr>
            <a:spLocks noChangeArrowheads="1"/>
          </p:cNvSpPr>
          <p:nvPr/>
        </p:nvSpPr>
        <p:spPr bwMode="auto">
          <a:xfrm>
            <a:off x="6743700" y="5184775"/>
            <a:ext cx="53975" cy="52388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84" name="Rectangle 181"/>
          <p:cNvSpPr>
            <a:spLocks noChangeArrowheads="1"/>
          </p:cNvSpPr>
          <p:nvPr/>
        </p:nvSpPr>
        <p:spPr bwMode="auto">
          <a:xfrm>
            <a:off x="6696075" y="4808538"/>
            <a:ext cx="52387" cy="52388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85" name="Rectangle 182"/>
          <p:cNvSpPr>
            <a:spLocks noChangeArrowheads="1"/>
          </p:cNvSpPr>
          <p:nvPr/>
        </p:nvSpPr>
        <p:spPr bwMode="auto">
          <a:xfrm>
            <a:off x="7135813" y="4433888"/>
            <a:ext cx="53975" cy="53975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86" name="Rectangle 183"/>
          <p:cNvSpPr>
            <a:spLocks noChangeArrowheads="1"/>
          </p:cNvSpPr>
          <p:nvPr/>
        </p:nvSpPr>
        <p:spPr bwMode="auto">
          <a:xfrm>
            <a:off x="7119938" y="4059238"/>
            <a:ext cx="52387" cy="53975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87" name="Rectangle 184"/>
          <p:cNvSpPr>
            <a:spLocks noChangeArrowheads="1"/>
          </p:cNvSpPr>
          <p:nvPr/>
        </p:nvSpPr>
        <p:spPr bwMode="auto">
          <a:xfrm>
            <a:off x="8078788" y="3683000"/>
            <a:ext cx="53975" cy="53975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88" name="Rectangle 185"/>
          <p:cNvSpPr>
            <a:spLocks noChangeArrowheads="1"/>
          </p:cNvSpPr>
          <p:nvPr/>
        </p:nvSpPr>
        <p:spPr bwMode="auto">
          <a:xfrm>
            <a:off x="8062913" y="3309938"/>
            <a:ext cx="53975" cy="52388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89" name="Rectangle 186"/>
          <p:cNvSpPr>
            <a:spLocks noChangeArrowheads="1"/>
          </p:cNvSpPr>
          <p:nvPr/>
        </p:nvSpPr>
        <p:spPr bwMode="auto">
          <a:xfrm>
            <a:off x="8193088" y="2933700"/>
            <a:ext cx="53975" cy="52388"/>
          </a:xfrm>
          <a:prstGeom prst="rect">
            <a:avLst/>
          </a:prstGeom>
          <a:solidFill>
            <a:srgbClr val="000000"/>
          </a:solidFill>
          <a:ln w="4763">
            <a:solidFill>
              <a:srgbClr val="00000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91" name="Line 188"/>
          <p:cNvSpPr>
            <a:spLocks noChangeShapeType="1"/>
          </p:cNvSpPr>
          <p:nvPr/>
        </p:nvSpPr>
        <p:spPr bwMode="auto">
          <a:xfrm flipH="1">
            <a:off x="6797675" y="5210175"/>
            <a:ext cx="641350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92" name="Line 189"/>
          <p:cNvSpPr>
            <a:spLocks noChangeShapeType="1"/>
          </p:cNvSpPr>
          <p:nvPr/>
        </p:nvSpPr>
        <p:spPr bwMode="auto">
          <a:xfrm flipV="1">
            <a:off x="7439025" y="518477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93" name="Line 190"/>
          <p:cNvSpPr>
            <a:spLocks noChangeShapeType="1"/>
          </p:cNvSpPr>
          <p:nvPr/>
        </p:nvSpPr>
        <p:spPr bwMode="auto">
          <a:xfrm>
            <a:off x="6103938" y="5210175"/>
            <a:ext cx="639762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94" name="Line 191"/>
          <p:cNvSpPr>
            <a:spLocks noChangeShapeType="1"/>
          </p:cNvSpPr>
          <p:nvPr/>
        </p:nvSpPr>
        <p:spPr bwMode="auto">
          <a:xfrm flipV="1">
            <a:off x="6103938" y="518477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95" name="Line 192"/>
          <p:cNvSpPr>
            <a:spLocks noChangeShapeType="1"/>
          </p:cNvSpPr>
          <p:nvPr/>
        </p:nvSpPr>
        <p:spPr bwMode="auto">
          <a:xfrm flipH="1">
            <a:off x="6748463" y="4835525"/>
            <a:ext cx="511175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96" name="Line 193"/>
          <p:cNvSpPr>
            <a:spLocks noChangeShapeType="1"/>
          </p:cNvSpPr>
          <p:nvPr/>
        </p:nvSpPr>
        <p:spPr bwMode="auto">
          <a:xfrm flipV="1">
            <a:off x="7259638" y="481012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97" name="Line 194"/>
          <p:cNvSpPr>
            <a:spLocks noChangeShapeType="1"/>
          </p:cNvSpPr>
          <p:nvPr/>
        </p:nvSpPr>
        <p:spPr bwMode="auto">
          <a:xfrm>
            <a:off x="6184900" y="4835525"/>
            <a:ext cx="511175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98" name="Line 195"/>
          <p:cNvSpPr>
            <a:spLocks noChangeShapeType="1"/>
          </p:cNvSpPr>
          <p:nvPr/>
        </p:nvSpPr>
        <p:spPr bwMode="auto">
          <a:xfrm flipV="1">
            <a:off x="6184900" y="481012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99" name="Line 196"/>
          <p:cNvSpPr>
            <a:spLocks noChangeShapeType="1"/>
          </p:cNvSpPr>
          <p:nvPr/>
        </p:nvSpPr>
        <p:spPr bwMode="auto">
          <a:xfrm flipH="1">
            <a:off x="7189788" y="4460875"/>
            <a:ext cx="412750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0" name="Line 197"/>
          <p:cNvSpPr>
            <a:spLocks noChangeShapeType="1"/>
          </p:cNvSpPr>
          <p:nvPr/>
        </p:nvSpPr>
        <p:spPr bwMode="auto">
          <a:xfrm flipV="1">
            <a:off x="7602538" y="443547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1" name="Line 198"/>
          <p:cNvSpPr>
            <a:spLocks noChangeShapeType="1"/>
          </p:cNvSpPr>
          <p:nvPr/>
        </p:nvSpPr>
        <p:spPr bwMode="auto">
          <a:xfrm>
            <a:off x="6721475" y="4460875"/>
            <a:ext cx="414337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2" name="Line 199"/>
          <p:cNvSpPr>
            <a:spLocks noChangeShapeType="1"/>
          </p:cNvSpPr>
          <p:nvPr/>
        </p:nvSpPr>
        <p:spPr bwMode="auto">
          <a:xfrm flipV="1">
            <a:off x="6721475" y="443547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3" name="Line 200"/>
          <p:cNvSpPr>
            <a:spLocks noChangeShapeType="1"/>
          </p:cNvSpPr>
          <p:nvPr/>
        </p:nvSpPr>
        <p:spPr bwMode="auto">
          <a:xfrm flipH="1">
            <a:off x="7172325" y="4086225"/>
            <a:ext cx="446087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4" name="Line 201"/>
          <p:cNvSpPr>
            <a:spLocks noChangeShapeType="1"/>
          </p:cNvSpPr>
          <p:nvPr/>
        </p:nvSpPr>
        <p:spPr bwMode="auto">
          <a:xfrm flipV="1">
            <a:off x="7618413" y="406082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5" name="Line 202"/>
          <p:cNvSpPr>
            <a:spLocks noChangeShapeType="1"/>
          </p:cNvSpPr>
          <p:nvPr/>
        </p:nvSpPr>
        <p:spPr bwMode="auto">
          <a:xfrm>
            <a:off x="6673850" y="4086225"/>
            <a:ext cx="446087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6" name="Line 203"/>
          <p:cNvSpPr>
            <a:spLocks noChangeShapeType="1"/>
          </p:cNvSpPr>
          <p:nvPr/>
        </p:nvSpPr>
        <p:spPr bwMode="auto">
          <a:xfrm flipV="1">
            <a:off x="6673850" y="4060825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7" name="Line 204"/>
          <p:cNvSpPr>
            <a:spLocks noChangeShapeType="1"/>
          </p:cNvSpPr>
          <p:nvPr/>
        </p:nvSpPr>
        <p:spPr bwMode="auto">
          <a:xfrm flipH="1">
            <a:off x="8132763" y="3709988"/>
            <a:ext cx="349250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8" name="Line 205"/>
          <p:cNvSpPr>
            <a:spLocks noChangeShapeType="1"/>
          </p:cNvSpPr>
          <p:nvPr/>
        </p:nvSpPr>
        <p:spPr bwMode="auto">
          <a:xfrm flipV="1">
            <a:off x="8482013" y="3684588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9" name="Line 206"/>
          <p:cNvSpPr>
            <a:spLocks noChangeShapeType="1"/>
          </p:cNvSpPr>
          <p:nvPr/>
        </p:nvSpPr>
        <p:spPr bwMode="auto">
          <a:xfrm>
            <a:off x="7732713" y="3709988"/>
            <a:ext cx="346075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10" name="Line 207"/>
          <p:cNvSpPr>
            <a:spLocks noChangeShapeType="1"/>
          </p:cNvSpPr>
          <p:nvPr/>
        </p:nvSpPr>
        <p:spPr bwMode="auto">
          <a:xfrm flipV="1">
            <a:off x="7732713" y="3684588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11" name="Line 208"/>
          <p:cNvSpPr>
            <a:spLocks noChangeShapeType="1"/>
          </p:cNvSpPr>
          <p:nvPr/>
        </p:nvSpPr>
        <p:spPr bwMode="auto">
          <a:xfrm flipH="1">
            <a:off x="8116888" y="3335338"/>
            <a:ext cx="347662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12" name="Line 209"/>
          <p:cNvSpPr>
            <a:spLocks noChangeShapeType="1"/>
          </p:cNvSpPr>
          <p:nvPr/>
        </p:nvSpPr>
        <p:spPr bwMode="auto">
          <a:xfrm flipV="1">
            <a:off x="8464550" y="3309938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13" name="Line 210"/>
          <p:cNvSpPr>
            <a:spLocks noChangeShapeType="1"/>
          </p:cNvSpPr>
          <p:nvPr/>
        </p:nvSpPr>
        <p:spPr bwMode="auto">
          <a:xfrm>
            <a:off x="7715250" y="3335338"/>
            <a:ext cx="347662" cy="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14" name="Line 211"/>
          <p:cNvSpPr>
            <a:spLocks noChangeShapeType="1"/>
          </p:cNvSpPr>
          <p:nvPr/>
        </p:nvSpPr>
        <p:spPr bwMode="auto">
          <a:xfrm flipV="1">
            <a:off x="7715250" y="3309938"/>
            <a:ext cx="0" cy="50800"/>
          </a:xfrm>
          <a:prstGeom prst="line">
            <a:avLst/>
          </a:prstGeom>
          <a:noFill/>
          <a:ln w="47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15" name="Rectangle 212"/>
          <p:cNvSpPr>
            <a:spLocks noChangeArrowheads="1"/>
          </p:cNvSpPr>
          <p:nvPr/>
        </p:nvSpPr>
        <p:spPr bwMode="auto">
          <a:xfrm>
            <a:off x="6329363" y="5656263"/>
            <a:ext cx="165100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ymbol" panose="05050102010706020507" pitchFamily="18" charset="2"/>
              </a:rPr>
              <a:t>s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6" name="Rectangle 213"/>
          <p:cNvSpPr>
            <a:spLocks noChangeArrowheads="1"/>
          </p:cNvSpPr>
          <p:nvPr/>
        </p:nvSpPr>
        <p:spPr bwMode="auto">
          <a:xfrm>
            <a:off x="6408738" y="5670550"/>
            <a:ext cx="106362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7" name="Rectangle 214"/>
          <p:cNvSpPr>
            <a:spLocks noChangeArrowheads="1"/>
          </p:cNvSpPr>
          <p:nvPr/>
        </p:nvSpPr>
        <p:spPr bwMode="auto">
          <a:xfrm>
            <a:off x="6453188" y="5670550"/>
            <a:ext cx="161925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C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8" name="Rectangle 215"/>
          <p:cNvSpPr>
            <a:spLocks noChangeArrowheads="1"/>
          </p:cNvSpPr>
          <p:nvPr/>
        </p:nvSpPr>
        <p:spPr bwMode="auto">
          <a:xfrm>
            <a:off x="6551613" y="5670550"/>
            <a:ext cx="3429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=O)-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9" name="Rectangle 216"/>
          <p:cNvSpPr>
            <a:spLocks noChangeArrowheads="1"/>
          </p:cNvSpPr>
          <p:nvPr/>
        </p:nvSpPr>
        <p:spPr bwMode="auto">
          <a:xfrm>
            <a:off x="6824663" y="5656263"/>
            <a:ext cx="165100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Symbol" panose="05050102010706020507" pitchFamily="18" charset="2"/>
              </a:rPr>
              <a:t>s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0" name="Rectangle 217"/>
          <p:cNvSpPr>
            <a:spLocks noChangeArrowheads="1"/>
          </p:cNvSpPr>
          <p:nvPr/>
        </p:nvSpPr>
        <p:spPr bwMode="auto">
          <a:xfrm>
            <a:off x="6904038" y="5670550"/>
            <a:ext cx="106362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1" name="Rectangle 218"/>
          <p:cNvSpPr>
            <a:spLocks noChangeArrowheads="1"/>
          </p:cNvSpPr>
          <p:nvPr/>
        </p:nvSpPr>
        <p:spPr bwMode="auto">
          <a:xfrm>
            <a:off x="6948488" y="5670550"/>
            <a:ext cx="161925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C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2" name="Rectangle 219"/>
          <p:cNvSpPr>
            <a:spLocks noChangeArrowheads="1"/>
          </p:cNvSpPr>
          <p:nvPr/>
        </p:nvSpPr>
        <p:spPr bwMode="auto">
          <a:xfrm>
            <a:off x="7046913" y="5670550"/>
            <a:ext cx="296862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=O)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3" name="Rectangle 220"/>
          <p:cNvSpPr>
            <a:spLocks noChangeArrowheads="1"/>
          </p:cNvSpPr>
          <p:nvPr/>
        </p:nvSpPr>
        <p:spPr bwMode="auto">
          <a:xfrm>
            <a:off x="7275513" y="5762625"/>
            <a:ext cx="357470" cy="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600" dirty="0">
                <a:solidFill>
                  <a:srgbClr val="000000"/>
                </a:solidFill>
              </a:rPr>
              <a:t>g</a:t>
            </a:r>
            <a:r>
              <a:rPr kumimoji="0" lang="de-DE" altLang="de-DE" sz="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 phase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4" name="Rectangle 221"/>
          <p:cNvSpPr>
            <a:spLocks noChangeArrowheads="1"/>
          </p:cNvSpPr>
          <p:nvPr/>
        </p:nvSpPr>
        <p:spPr bwMode="auto">
          <a:xfrm>
            <a:off x="7651750" y="5670550"/>
            <a:ext cx="447675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/ ppm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5" name="Rectangle 222"/>
          <p:cNvSpPr>
            <a:spLocks noChangeArrowheads="1"/>
          </p:cNvSpPr>
          <p:nvPr/>
        </p:nvSpPr>
        <p:spPr bwMode="auto">
          <a:xfrm>
            <a:off x="6611938" y="2797175"/>
            <a:ext cx="230832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9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Exp.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665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Inhaltsplatzhalter 2"/>
          <p:cNvSpPr txBox="1">
            <a:spLocks/>
          </p:cNvSpPr>
          <p:nvPr/>
        </p:nvSpPr>
        <p:spPr bwMode="auto">
          <a:xfrm>
            <a:off x="467544" y="1179309"/>
            <a:ext cx="8356600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1432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057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>
                <a:solidFill>
                  <a:schemeClr val="tx1"/>
                </a:solidFill>
                <a:latin typeface="+mn-lt"/>
              </a:defRPr>
            </a:lvl2pPr>
            <a:lvl3pPr marL="120967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5735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9550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 smtClean="0"/>
              <a:t>Derivative of two electron integrals</a:t>
            </a:r>
          </a:p>
          <a:p>
            <a:pPr marL="0" indent="0">
              <a:buNone/>
            </a:pPr>
            <a:r>
              <a:rPr lang="de-DE" kern="0" dirty="0" smtClean="0"/>
              <a:t/>
            </a:r>
            <a:br>
              <a:rPr lang="de-DE" kern="0" dirty="0" smtClean="0"/>
            </a:br>
            <a:endParaRPr lang="de-DE" kern="0" dirty="0"/>
          </a:p>
          <a:p>
            <a:endParaRPr lang="de-DE" kern="0" dirty="0" smtClean="0"/>
          </a:p>
          <a:p>
            <a:endParaRPr lang="de-DE" kern="0" dirty="0" smtClean="0"/>
          </a:p>
          <a:p>
            <a:r>
              <a:rPr lang="en-US" kern="0" dirty="0" smtClean="0"/>
              <a:t>Coulomb part (formal </a:t>
            </a:r>
            <a:r>
              <a:rPr lang="en-US" i="1" kern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O(N</a:t>
            </a:r>
            <a:r>
              <a:rPr lang="en-US" i="1" kern="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i="1" kern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kern="0" dirty="0" smtClean="0"/>
              <a:t>scaling behavior with the number of basis functions)</a:t>
            </a: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 smtClean="0"/>
              <a:t>      </a:t>
            </a:r>
            <a:r>
              <a:rPr lang="en-US" kern="0" dirty="0" smtClean="0"/>
              <a:t>is symmetric,              is antisymmetric </a:t>
            </a:r>
            <a:r>
              <a:rPr lang="en-US" dirty="0" smtClean="0"/>
              <a:t>→</a:t>
            </a:r>
            <a:r>
              <a:rPr lang="en-US" kern="0" dirty="0" smtClean="0"/>
              <a:t> second term vanishes</a:t>
            </a:r>
          </a:p>
          <a:p>
            <a:pPr marL="0" indent="0">
              <a:buNone/>
            </a:pP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 smtClean="0"/>
              <a:t> </a:t>
            </a:r>
            <a:endParaRPr lang="de-DE" kern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0525" y="332656"/>
            <a:ext cx="8265445" cy="561975"/>
          </a:xfrm>
        </p:spPr>
        <p:txBody>
          <a:bodyPr/>
          <a:lstStyle/>
          <a:p>
            <a:r>
              <a:rPr lang="en-US" dirty="0" smtClean="0"/>
              <a:t>Q5-B: efficiency (PB3): RI-J approximation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5" name="Objek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4448827"/>
              </p:ext>
            </p:extLst>
          </p:nvPr>
        </p:nvGraphicFramePr>
        <p:xfrm>
          <a:off x="1115616" y="1773203"/>
          <a:ext cx="7010400" cy="63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" name="Equation" r:id="rId7" imgW="7010280" imgH="634680" progId="Equation.DSMT4">
                  <p:embed/>
                </p:oleObj>
              </mc:Choice>
              <mc:Fallback>
                <p:oleObj name="Equation" r:id="rId7" imgW="7010280" imgH="634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15616" y="1773203"/>
                        <a:ext cx="7010400" cy="635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k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3951366"/>
              </p:ext>
            </p:extLst>
          </p:nvPr>
        </p:nvGraphicFramePr>
        <p:xfrm>
          <a:off x="1811797" y="3746500"/>
          <a:ext cx="54229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8" name="Equation" r:id="rId9" imgW="5422680" imgH="393480" progId="Equation.DSMT4">
                  <p:embed/>
                </p:oleObj>
              </mc:Choice>
              <mc:Fallback>
                <p:oleObj name="Equation" r:id="rId9" imgW="542268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811797" y="3746500"/>
                        <a:ext cx="54229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k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9654680"/>
              </p:ext>
            </p:extLst>
          </p:nvPr>
        </p:nvGraphicFramePr>
        <p:xfrm>
          <a:off x="801933" y="4187068"/>
          <a:ext cx="3937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9" name="Equation" r:id="rId11" imgW="393480" imgH="291960" progId="Equation.DSMT4">
                  <p:embed/>
                </p:oleObj>
              </mc:Choice>
              <mc:Fallback>
                <p:oleObj name="Equation" r:id="rId11" imgW="39348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01933" y="4187068"/>
                        <a:ext cx="39370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k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2497486"/>
              </p:ext>
            </p:extLst>
          </p:nvPr>
        </p:nvGraphicFramePr>
        <p:xfrm>
          <a:off x="2708418" y="4174368"/>
          <a:ext cx="8509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" name="Equation" r:id="rId13" imgW="850680" imgH="317160" progId="Equation.DSMT4">
                  <p:embed/>
                </p:oleObj>
              </mc:Choice>
              <mc:Fallback>
                <p:oleObj name="Equation" r:id="rId13" imgW="850680" imgH="317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708418" y="4174368"/>
                        <a:ext cx="850900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85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Inhaltsplatzhalter 2"/>
          <p:cNvSpPr txBox="1">
            <a:spLocks/>
          </p:cNvSpPr>
          <p:nvPr/>
        </p:nvSpPr>
        <p:spPr bwMode="auto">
          <a:xfrm>
            <a:off x="467544" y="1179309"/>
            <a:ext cx="8356600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1432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057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>
                <a:solidFill>
                  <a:schemeClr val="tx1"/>
                </a:solidFill>
                <a:latin typeface="+mn-lt"/>
              </a:defRPr>
            </a:lvl2pPr>
            <a:lvl3pPr marL="120967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5735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9550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 smtClean="0"/>
              <a:t>Resolution of the identity approximation: RI-J</a:t>
            </a:r>
            <a:br>
              <a:rPr lang="en-US" kern="0" dirty="0" smtClean="0"/>
            </a:br>
            <a:r>
              <a:rPr lang="de-DE" kern="0" dirty="0"/>
              <a:t/>
            </a:r>
            <a:br>
              <a:rPr lang="de-DE" kern="0" dirty="0"/>
            </a:br>
            <a:r>
              <a:rPr lang="de-DE" kern="0" dirty="0"/>
              <a:t/>
            </a:r>
            <a:br>
              <a:rPr lang="de-DE" kern="0" dirty="0"/>
            </a:br>
            <a:r>
              <a:rPr lang="de-DE" kern="0" dirty="0"/>
              <a:t/>
            </a:r>
            <a:br>
              <a:rPr lang="de-DE" kern="0" dirty="0"/>
            </a:br>
            <a:r>
              <a:rPr lang="de-DE" kern="0" dirty="0"/>
              <a:t>                                  </a:t>
            </a:r>
            <a:r>
              <a:rPr lang="en-US" kern="0" dirty="0" smtClean="0"/>
              <a:t>will be calculated in advance </a:t>
            </a:r>
          </a:p>
          <a:p>
            <a:endParaRPr lang="en-US" kern="0" dirty="0" smtClean="0"/>
          </a:p>
          <a:p>
            <a:r>
              <a:rPr lang="en-US" kern="0" dirty="0" smtClean="0"/>
              <a:t>Final evaluation</a:t>
            </a:r>
            <a:br>
              <a:rPr lang="en-US" kern="0" dirty="0" smtClean="0"/>
            </a:br>
            <a:r>
              <a:rPr lang="en-US" kern="0" dirty="0" smtClean="0"/>
              <a:t/>
            </a:r>
            <a:br>
              <a:rPr lang="en-US" kern="0" dirty="0" smtClean="0"/>
            </a:br>
            <a:r>
              <a:rPr lang="en-US" kern="0" dirty="0" smtClean="0"/>
              <a:t/>
            </a:r>
            <a:br>
              <a:rPr lang="en-US" kern="0" dirty="0" smtClean="0"/>
            </a:br>
            <a:r>
              <a:rPr lang="en-US" kern="0" dirty="0" smtClean="0"/>
              <a:t/>
            </a:r>
            <a:br>
              <a:rPr lang="en-US" kern="0" dirty="0" smtClean="0"/>
            </a:br>
            <a:r>
              <a:rPr lang="en-US" kern="0" dirty="0" smtClean="0"/>
              <a:t>formal </a:t>
            </a:r>
            <a:r>
              <a:rPr lang="en-US" i="1" kern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O(N</a:t>
            </a:r>
            <a:r>
              <a:rPr lang="en-US" i="1" kern="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i="1" kern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kern="0" dirty="0" smtClean="0"/>
              <a:t>scaling behavior with the number of basis functions </a:t>
            </a: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 smtClean="0"/>
              <a:t> </a:t>
            </a:r>
            <a:endParaRPr lang="de-DE" kern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0525" y="332656"/>
            <a:ext cx="8265445" cy="561975"/>
          </a:xfrm>
        </p:spPr>
        <p:txBody>
          <a:bodyPr/>
          <a:lstStyle/>
          <a:p>
            <a:r>
              <a:rPr lang="en-US" dirty="0" smtClean="0"/>
              <a:t>Q5-B: efficiency (PB3): RI-J approximation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11" name="Objek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266430"/>
              </p:ext>
            </p:extLst>
          </p:nvPr>
        </p:nvGraphicFramePr>
        <p:xfrm>
          <a:off x="3710447" y="3717032"/>
          <a:ext cx="16256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6" name="Equation" r:id="rId7" imgW="1625400" imgH="393480" progId="Equation.DSMT4">
                  <p:embed/>
                </p:oleObj>
              </mc:Choice>
              <mc:Fallback>
                <p:oleObj name="Equation" r:id="rId7" imgW="1625400" imgH="393480" progId="Equation.DSMT4">
                  <p:embed/>
                  <p:pic>
                    <p:nvPicPr>
                      <p:cNvPr id="22" name="Objekt 2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10447" y="3717032"/>
                        <a:ext cx="16256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k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5667537"/>
              </p:ext>
            </p:extLst>
          </p:nvPr>
        </p:nvGraphicFramePr>
        <p:xfrm>
          <a:off x="2237247" y="1700808"/>
          <a:ext cx="45720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7" name="Equation" r:id="rId9" imgW="4572000" imgH="609480" progId="Equation.DSMT4">
                  <p:embed/>
                </p:oleObj>
              </mc:Choice>
              <mc:Fallback>
                <p:oleObj name="Equation" r:id="rId9" imgW="4572000" imgH="609480" progId="Equation.DSMT4">
                  <p:embed/>
                  <p:pic>
                    <p:nvPicPr>
                      <p:cNvPr id="21" name="Objekt 20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37247" y="1700808"/>
                        <a:ext cx="45720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k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3973157"/>
              </p:ext>
            </p:extLst>
          </p:nvPr>
        </p:nvGraphicFramePr>
        <p:xfrm>
          <a:off x="683568" y="2353538"/>
          <a:ext cx="23622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8" name="Equation" r:id="rId11" imgW="2361960" imgH="393480" progId="Equation.DSMT4">
                  <p:embed/>
                </p:oleObj>
              </mc:Choice>
              <mc:Fallback>
                <p:oleObj name="Equation" r:id="rId11" imgW="2361960" imgH="393480" progId="Equation.DSMT4">
                  <p:embed/>
                  <p:pic>
                    <p:nvPicPr>
                      <p:cNvPr id="22" name="Objekt 2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83568" y="2353538"/>
                        <a:ext cx="2362200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1288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Inhaltsplatzhalter 2"/>
          <p:cNvSpPr txBox="1">
            <a:spLocks/>
          </p:cNvSpPr>
          <p:nvPr/>
        </p:nvSpPr>
        <p:spPr bwMode="auto">
          <a:xfrm>
            <a:off x="467544" y="1179309"/>
            <a:ext cx="8356600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1432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0575" indent="-3143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4"/>
              </a:buBlip>
              <a:defRPr>
                <a:solidFill>
                  <a:schemeClr val="tx1"/>
                </a:solidFill>
                <a:latin typeface="+mn-lt"/>
              </a:defRPr>
            </a:lvl2pPr>
            <a:lvl3pPr marL="1209675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3pPr>
            <a:lvl4pPr marL="165735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4pPr>
            <a:lvl5pPr marL="2095500" indent="-276225" algn="l" rtl="0" eaLnBrk="1" fontAlgn="base" hangingPunct="1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Blip>
                <a:blip r:embed="rId6"/>
              </a:buBlip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 smtClean="0"/>
              <a:t>Multipole accelerated resolution of the identity approximation: MARI-J</a:t>
            </a:r>
            <a:br>
              <a:rPr lang="en-US" kern="0" dirty="0" smtClean="0"/>
            </a:br>
            <a:r>
              <a:rPr lang="en-US" sz="800" kern="0" dirty="0" smtClean="0"/>
              <a:t/>
            </a:r>
            <a:br>
              <a:rPr lang="en-US" sz="800" kern="0" dirty="0" smtClean="0"/>
            </a:br>
            <a:r>
              <a:rPr lang="en-US" kern="0" dirty="0" smtClean="0"/>
              <a:t>Coulomb term is divided in a near-field (NF) and far-field (FF) part </a:t>
            </a:r>
            <a:br>
              <a:rPr lang="en-US" kern="0" dirty="0" smtClean="0"/>
            </a:br>
            <a:r>
              <a:rPr lang="de-DE" kern="0" dirty="0" smtClean="0"/>
              <a:t>                                  </a:t>
            </a:r>
            <a:endParaRPr lang="de-DE" kern="0" dirty="0"/>
          </a:p>
          <a:p>
            <a:r>
              <a:rPr lang="en-US" kern="0" dirty="0" smtClean="0"/>
              <a:t>NF part is evaluated by the RI-J approximation</a:t>
            </a:r>
            <a:br>
              <a:rPr lang="en-US" kern="0" dirty="0" smtClean="0"/>
            </a:br>
            <a:endParaRPr lang="en-US" kern="0" dirty="0" smtClean="0"/>
          </a:p>
          <a:p>
            <a:r>
              <a:rPr lang="en-US" kern="0" dirty="0" smtClean="0"/>
              <a:t>FF part:</a:t>
            </a:r>
            <a:br>
              <a:rPr lang="en-US" kern="0" dirty="0" smtClean="0"/>
            </a:br>
            <a:r>
              <a:rPr lang="en-US" kern="0" dirty="0" smtClean="0"/>
              <a:t>Coulomb interaction </a:t>
            </a:r>
            <a:r>
              <a:rPr lang="en-US" i="1" kern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i="1" kern="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en-US" kern="0" dirty="0" smtClean="0"/>
              <a:t> of two continuous charge distributions </a:t>
            </a:r>
            <a:r>
              <a:rPr lang="el-GR" i="1" kern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de-DE" i="1" kern="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de-DE" kern="0" dirty="0" smtClean="0"/>
              <a:t> </a:t>
            </a:r>
            <a:r>
              <a:rPr lang="en-US" kern="0" dirty="0" smtClean="0"/>
              <a:t>and</a:t>
            </a:r>
            <a:r>
              <a:rPr lang="de-DE" kern="0" dirty="0" smtClean="0"/>
              <a:t> </a:t>
            </a:r>
            <a:r>
              <a:rPr lang="el-GR" i="1" kern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σ</a:t>
            </a:r>
            <a:r>
              <a:rPr lang="de-DE" i="1" kern="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de-DE" kern="0" dirty="0" smtClean="0"/>
              <a:t> </a:t>
            </a:r>
            <a:r>
              <a:rPr lang="en-US" kern="0" dirty="0" smtClean="0"/>
              <a:t>can be factorized</a:t>
            </a: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/>
              <a:t/>
            </a:r>
            <a:br>
              <a:rPr lang="de-DE" kern="0" dirty="0"/>
            </a:b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 smtClean="0"/>
              <a:t>      </a:t>
            </a:r>
            <a:r>
              <a:rPr lang="en-US" kern="0" dirty="0" smtClean="0"/>
              <a:t>are the multipole moments centered at </a:t>
            </a:r>
            <a:r>
              <a:rPr lang="en-US" b="1" i="1" kern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kern="0" dirty="0" smtClean="0"/>
              <a:t>,       are the coefficients of a local Taylor-type expansion of the potential</a:t>
            </a: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en-US" dirty="0" smtClean="0"/>
              <a:t>→ truncation after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l=L</a:t>
            </a:r>
            <a:r>
              <a:rPr lang="en-US" dirty="0" smtClean="0"/>
              <a:t> leads to a fast evaluation of </a:t>
            </a:r>
            <a:r>
              <a:rPr lang="en-US" i="1" kern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i="1" kern="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de-DE" kern="0" dirty="0" smtClean="0"/>
              <a:t/>
            </a:r>
            <a:br>
              <a:rPr lang="de-DE" kern="0" dirty="0" smtClean="0"/>
            </a:br>
            <a:r>
              <a:rPr lang="de-DE" kern="0" dirty="0" smtClean="0"/>
              <a:t> </a:t>
            </a:r>
            <a:endParaRPr lang="de-DE" kern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0525" y="332656"/>
            <a:ext cx="8265445" cy="561975"/>
          </a:xfrm>
        </p:spPr>
        <p:txBody>
          <a:bodyPr/>
          <a:lstStyle/>
          <a:p>
            <a:r>
              <a:rPr lang="en-US" dirty="0" smtClean="0"/>
              <a:t>Q5-B: efficiency (PB3): MARI-J approximation 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3" name="Objek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6393595"/>
              </p:ext>
            </p:extLst>
          </p:nvPr>
        </p:nvGraphicFramePr>
        <p:xfrm>
          <a:off x="1979712" y="4005064"/>
          <a:ext cx="4622800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6" name="Equation" r:id="rId7" imgW="4622760" imgH="672840" progId="Equation.DSMT4">
                  <p:embed/>
                </p:oleObj>
              </mc:Choice>
              <mc:Fallback>
                <p:oleObj name="Equation" r:id="rId7" imgW="4622760" imgH="6728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79712" y="4005064"/>
                        <a:ext cx="4622800" cy="67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3925499"/>
              </p:ext>
            </p:extLst>
          </p:nvPr>
        </p:nvGraphicFramePr>
        <p:xfrm>
          <a:off x="755576" y="4779900"/>
          <a:ext cx="3937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7" name="Equation" r:id="rId9" imgW="393480" imgH="355320" progId="Equation.DSMT4">
                  <p:embed/>
                </p:oleObj>
              </mc:Choice>
              <mc:Fallback>
                <p:oleObj name="Equation" r:id="rId9" imgW="393480" imgH="355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55576" y="4779900"/>
                        <a:ext cx="39370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k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102807"/>
              </p:ext>
            </p:extLst>
          </p:nvPr>
        </p:nvGraphicFramePr>
        <p:xfrm>
          <a:off x="5911275" y="4756704"/>
          <a:ext cx="3683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8" name="Equation" r:id="rId11" imgW="368280" imgH="355320" progId="Equation.DSMT4">
                  <p:embed/>
                </p:oleObj>
              </mc:Choice>
              <mc:Fallback>
                <p:oleObj name="Equation" r:id="rId11" imgW="368280" imgH="355320" progId="Equation.DSMT4">
                  <p:embed/>
                  <p:pic>
                    <p:nvPicPr>
                      <p:cNvPr id="4" name="Objekt 3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11275" y="4756704"/>
                        <a:ext cx="36830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797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IT-PPT_Master_dt_2016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009682"/>
      </a:accent1>
      <a:accent2>
        <a:srgbClr val="4664AA"/>
      </a:accent2>
      <a:accent3>
        <a:srgbClr val="FFFFFF"/>
      </a:accent3>
      <a:accent4>
        <a:srgbClr val="000000"/>
      </a:accent4>
      <a:accent5>
        <a:srgbClr val="AAC9C1"/>
      </a:accent5>
      <a:accent6>
        <a:srgbClr val="3F5A9A"/>
      </a:accent6>
      <a:hlink>
        <a:srgbClr val="808080"/>
      </a:hlink>
      <a:folHlink>
        <a:srgbClr val="7D92C3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D9D9D9"/>
        </a:lt2>
        <a:accent1>
          <a:srgbClr val="009682"/>
        </a:accent1>
        <a:accent2>
          <a:srgbClr val="4664AA"/>
        </a:accent2>
        <a:accent3>
          <a:srgbClr val="FFFFFF"/>
        </a:accent3>
        <a:accent4>
          <a:srgbClr val="000000"/>
        </a:accent4>
        <a:accent5>
          <a:srgbClr val="AAC9C1"/>
        </a:accent5>
        <a:accent6>
          <a:srgbClr val="3F5A9A"/>
        </a:accent6>
        <a:hlink>
          <a:srgbClr val="808080"/>
        </a:hlink>
        <a:folHlink>
          <a:srgbClr val="7D92C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KIT-PPT_Master_dt_2016</Template>
  <TotalTime>0</TotalTime>
  <Words>385</Words>
  <Application>Microsoft Office PowerPoint</Application>
  <PresentationFormat>Bildschirmpräsentation (4:3)</PresentationFormat>
  <Paragraphs>148</Paragraphs>
  <Slides>12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Symbol</vt:lpstr>
      <vt:lpstr>Times New Roman</vt:lpstr>
      <vt:lpstr>KIT-PPT_Master_dt_2016</vt:lpstr>
      <vt:lpstr>Equation</vt:lpstr>
      <vt:lpstr>PowerPoint-Präsentation</vt:lpstr>
      <vt:lpstr>Q5-B Further development of TURBOMOLE´s  NMR module: status 03/2016</vt:lpstr>
      <vt:lpstr>Q5-B Further development of TURBOMOLE´s  NMR module: status 03/2017</vt:lpstr>
      <vt:lpstr>Q5-B: environmental / solvent effects (PB2)</vt:lpstr>
      <vt:lpstr>Q5-B: environmental / solvent effects (PB2):            application – acetone in water</vt:lpstr>
      <vt:lpstr>Q5-B: environmental / solvent effects (PB2)</vt:lpstr>
      <vt:lpstr>Q5-B: efficiency (PB3): RI-J approximation </vt:lpstr>
      <vt:lpstr>Q5-B: efficiency (PB3): RI-J approximation </vt:lpstr>
      <vt:lpstr>Q5-B: efficiency (PB3): MARI-J approximation </vt:lpstr>
      <vt:lpstr>Q5-B: efficiency (PB3): application I </vt:lpstr>
      <vt:lpstr>Q5-B: efficiency (PB3): application II </vt:lpstr>
      <vt:lpstr>Q5-B Further development of TURBOMOLE´s  NMR module: outlook</vt:lpstr>
    </vt:vector>
  </TitlesOfParts>
  <Company>Frost-RL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Dominik Voll</dc:creator>
  <cp:lastModifiedBy>Kevin Reiter</cp:lastModifiedBy>
  <cp:revision>204</cp:revision>
  <cp:lastPrinted>2017-03-27T12:14:35Z</cp:lastPrinted>
  <dcterms:created xsi:type="dcterms:W3CDTF">2015-12-26T12:20:34Z</dcterms:created>
  <dcterms:modified xsi:type="dcterms:W3CDTF">2017-05-17T15:27:05Z</dcterms:modified>
</cp:coreProperties>
</file>

<file path=docProps/thumbnail.jpeg>
</file>